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sldIdLst>
    <p:sldId id="256" r:id="rId5"/>
    <p:sldId id="268" r:id="rId6"/>
    <p:sldId id="265" r:id="rId7"/>
    <p:sldId id="259" r:id="rId8"/>
    <p:sldId id="266" r:id="rId9"/>
    <p:sldId id="261" r:id="rId10"/>
    <p:sldId id="262" r:id="rId11"/>
    <p:sldId id="263" r:id="rId12"/>
    <p:sldId id="267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F2F2"/>
    <a:srgbClr val="53565A"/>
    <a:srgbClr val="C8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633EAC-E69F-4C78-A758-66E62EDE926A}" v="7" dt="2024-03-11T08:43:37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>
        <p:scale>
          <a:sx n="100" d="100"/>
          <a:sy n="100" d="100"/>
        </p:scale>
        <p:origin x="990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0DC4E-6B08-46ED-8D08-6A521AB6AF46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CCAAE-9961-4CE3-9C52-D0A1DBFF1B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113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CAAE-9961-4CE3-9C52-D0A1DBFF1B9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2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Your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50494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Title Slide</a:t>
            </a:r>
          </a:p>
        </p:txBody>
      </p:sp>
      <p:pic>
        <p:nvPicPr>
          <p:cNvPr id="7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515936" y="6393416"/>
            <a:ext cx="3492502" cy="2137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26 February 2024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6156136"/>
            <a:ext cx="3492502" cy="212725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Edition</a:t>
            </a:r>
          </a:p>
        </p:txBody>
      </p:sp>
    </p:spTree>
    <p:extLst>
      <p:ext uri="{BB962C8B-B14F-4D97-AF65-F5344CB8AC3E}">
        <p14:creationId xmlns:p14="http://schemas.microsoft.com/office/powerpoint/2010/main" val="405697699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188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Chapter Divider - Blue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4452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3332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Chapter Divider - Grey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9289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- Image">
    <p:bg>
      <p:bgPr>
        <a:solidFill>
          <a:srgbClr val="C8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 dirty="0"/>
              <a:t>Select the image Placeholder and use an image from Scania Image Bank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-135898"/>
            <a:ext cx="120545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Chapter Divider - Image</a:t>
            </a:r>
          </a:p>
        </p:txBody>
      </p:sp>
    </p:spTree>
    <p:extLst>
      <p:ext uri="{BB962C8B-B14F-4D97-AF65-F5344CB8AC3E}">
        <p14:creationId xmlns:p14="http://schemas.microsoft.com/office/powerpoint/2010/main" val="209885515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26 February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“Click to add quote,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source of quotation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3158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Quote - Blue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9471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26 February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“Click to add quote,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source of quotation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460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Quote - Grey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29328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-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Select the image Placeholder and use an image from Scania Image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26 February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“Click to add quote,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source of quotation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-135898"/>
            <a:ext cx="71814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Quote - Image</a:t>
            </a:r>
          </a:p>
        </p:txBody>
      </p:sp>
    </p:spTree>
    <p:extLst>
      <p:ext uri="{BB962C8B-B14F-4D97-AF65-F5344CB8AC3E}">
        <p14:creationId xmlns:p14="http://schemas.microsoft.com/office/powerpoint/2010/main" val="109063556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743880"/>
            <a:ext cx="4175124" cy="5860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cania Office Bold" panose="00000800000000000000" pitchFamily="2" charset="0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your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5344932"/>
            <a:ext cx="4175124" cy="104967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Company name, Title, Department, Phone number,</a:t>
            </a:r>
            <a:br>
              <a:rPr lang="en-US" dirty="0"/>
            </a:br>
            <a:r>
              <a:rPr lang="en-US" dirty="0"/>
              <a:t>E-mail address, Web address</a:t>
            </a:r>
          </a:p>
        </p:txBody>
      </p:sp>
      <p:sp>
        <p:nvSpPr>
          <p:cNvPr id="6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8255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Last Page - Blue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1" name="ScaniaWordmark"/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18586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743880"/>
            <a:ext cx="4175124" cy="5860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cania Office Bold" panose="00000800000000000000" pitchFamily="2" charset="0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your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5344932"/>
            <a:ext cx="4175124" cy="104967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Company name, Title, Department, Phone number,</a:t>
            </a:r>
            <a:br>
              <a:rPr lang="en-US" dirty="0"/>
            </a:br>
            <a:r>
              <a:rPr lang="en-US" dirty="0"/>
              <a:t>E-mail address, Web address</a:t>
            </a:r>
          </a:p>
        </p:txBody>
      </p:sp>
      <p:sp>
        <p:nvSpPr>
          <p:cNvPr id="6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83997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Last Page - Grey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1" name="ScaniaWordmark"/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92523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Page/Chapter 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5898"/>
            <a:ext cx="133530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Last Page/Chapter Divider</a:t>
            </a:r>
          </a:p>
        </p:txBody>
      </p:sp>
      <p:pic>
        <p:nvPicPr>
          <p:cNvPr id="5" name="ScaniaSymbolLar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33" y="1447796"/>
            <a:ext cx="6294133" cy="35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70366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Page/Chapter Divider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5898"/>
            <a:ext cx="133530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Last Page/Chapter Divider</a:t>
            </a:r>
          </a:p>
        </p:txBody>
      </p:sp>
      <p:pic>
        <p:nvPicPr>
          <p:cNvPr id="5" name="ScaniaSymbolLar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98"/>
          <a:stretch/>
        </p:blipFill>
        <p:spPr>
          <a:xfrm>
            <a:off x="2948933" y="1447796"/>
            <a:ext cx="6294133" cy="2103971"/>
          </a:xfrm>
          <a:prstGeom prst="rect">
            <a:avLst/>
          </a:prstGeom>
        </p:spPr>
      </p:pic>
      <p:sp>
        <p:nvSpPr>
          <p:cNvPr id="4" name="ScaniaWordmark"/>
          <p:cNvSpPr>
            <a:spLocks noEditPoints="1"/>
          </p:cNvSpPr>
          <p:nvPr userDrawn="1"/>
        </p:nvSpPr>
        <p:spPr bwMode="auto">
          <a:xfrm>
            <a:off x="3276599" y="3768178"/>
            <a:ext cx="5634567" cy="955170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6362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Your name</a:t>
            </a:r>
          </a:p>
        </p:txBody>
      </p:sp>
      <p:sp>
        <p:nvSpPr>
          <p:cNvPr id="7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84157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Title Slide - Grey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15936" y="6393416"/>
            <a:ext cx="3492502" cy="2137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26 February 2024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6156136"/>
            <a:ext cx="3492502" cy="212725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Edition</a:t>
            </a:r>
          </a:p>
        </p:txBody>
      </p:sp>
    </p:spTree>
    <p:extLst>
      <p:ext uri="{BB962C8B-B14F-4D97-AF65-F5344CB8AC3E}">
        <p14:creationId xmlns:p14="http://schemas.microsoft.com/office/powerpoint/2010/main" val="277890267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 Image">
    <p:bg>
      <p:bgPr>
        <a:solidFill>
          <a:srgbClr val="C8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 dirty="0"/>
              <a:t>Select the image Placeholder and use an image from Scania Image Bank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Your name</a:t>
            </a:r>
          </a:p>
        </p:txBody>
      </p:sp>
      <p:sp>
        <p:nvSpPr>
          <p:cNvPr id="9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135898"/>
            <a:ext cx="91371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Title Slide - Image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515936" y="6393416"/>
            <a:ext cx="3492502" cy="2137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26 February 2024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15936" y="6156136"/>
            <a:ext cx="3492502" cy="212725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Edition</a:t>
            </a:r>
          </a:p>
        </p:txBody>
      </p:sp>
    </p:spTree>
    <p:extLst>
      <p:ext uri="{BB962C8B-B14F-4D97-AF65-F5344CB8AC3E}">
        <p14:creationId xmlns:p14="http://schemas.microsoft.com/office/powerpoint/2010/main" val="259876309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26 February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6859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26 February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48163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80389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35898"/>
            <a:ext cx="7325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Three Content</a:t>
            </a:r>
          </a:p>
        </p:txBody>
      </p:sp>
      <p:pic>
        <p:nvPicPr>
          <p:cNvPr id="10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8189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26 February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0586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92501" cy="416034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26 February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48163" y="1773239"/>
            <a:ext cx="7327900" cy="4176712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-135898"/>
            <a:ext cx="54502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One Image</a:t>
            </a:r>
          </a:p>
        </p:txBody>
      </p:sp>
      <p:pic>
        <p:nvPicPr>
          <p:cNvPr id="9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0340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92501" cy="416034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26 February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48163" y="1773239"/>
            <a:ext cx="3495675" cy="4176712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180386" y="1773239"/>
            <a:ext cx="3495675" cy="4176712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-135898"/>
            <a:ext cx="6123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Two Images</a:t>
            </a:r>
          </a:p>
        </p:txBody>
      </p:sp>
      <p:pic>
        <p:nvPicPr>
          <p:cNvPr id="12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3696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4042611"/>
            <a:ext cx="3492501" cy="1907339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26 February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12763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49748" y="4042611"/>
            <a:ext cx="3492501" cy="1907339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346574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8183559" y="4042611"/>
            <a:ext cx="3492501" cy="1907339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8180385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-135898"/>
            <a:ext cx="69089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Three Images</a:t>
            </a:r>
          </a:p>
        </p:txBody>
      </p:sp>
      <p:pic>
        <p:nvPicPr>
          <p:cNvPr id="1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1528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365125"/>
            <a:ext cx="10585556" cy="1047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1787096"/>
            <a:ext cx="11160124" cy="4162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5936" y="6396945"/>
            <a:ext cx="104400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sv-SE"/>
              <a:t>26 February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2096" y="6396945"/>
            <a:ext cx="659366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9226" y="6396945"/>
            <a:ext cx="506835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xxLanguageTextBox"/>
          <p:cNvSpPr/>
          <p:nvPr>
            <p:custDataLst>
              <p:tags r:id="rId21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xxLanguageTextBox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xxVersionTextBox">
            <a:extLst>
              <a:ext uri="{FF2B5EF4-FFF2-40B4-BE49-F238E27FC236}">
                <a16:creationId xmlns:a16="http://schemas.microsoft.com/office/drawing/2014/main" id="{E983964F-2B57-F5A2-D5F0-E379F50B7089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400" dirty="0" err="1"/>
          </a:p>
        </p:txBody>
      </p:sp>
    </p:spTree>
    <p:extLst>
      <p:ext uri="{BB962C8B-B14F-4D97-AF65-F5344CB8AC3E}">
        <p14:creationId xmlns:p14="http://schemas.microsoft.com/office/powerpoint/2010/main" val="28946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Scania Office Bold" panose="000008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93763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58888" indent="-365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616075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974850" indent="-35877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335213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2687638" indent="-35242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048000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orient="horz" pos="2160" userDrawn="1">
          <p15:clr>
            <a:srgbClr val="F26B43"/>
          </p15:clr>
        </p15:guide>
        <p15:guide id="13" pos="325" userDrawn="1">
          <p15:clr>
            <a:srgbClr val="F26B43"/>
          </p15:clr>
        </p15:guide>
        <p15:guide id="14" pos="7355" userDrawn="1">
          <p15:clr>
            <a:srgbClr val="F26B43"/>
          </p15:clr>
        </p15:guide>
        <p15:guide id="15" pos="2739" userDrawn="1">
          <p15:clr>
            <a:srgbClr val="F26B43"/>
          </p15:clr>
        </p15:guide>
        <p15:guide id="16" pos="5155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  <p15:guide id="18" orient="horz" pos="3748" userDrawn="1">
          <p15:clr>
            <a:srgbClr val="F26B43"/>
          </p15:clr>
        </p15:guide>
        <p15:guide id="19" pos="2525" userDrawn="1">
          <p15:clr>
            <a:srgbClr val="F26B43"/>
          </p15:clr>
        </p15:guide>
        <p15:guide id="20" pos="4941" userDrawn="1">
          <p15:clr>
            <a:srgbClr val="F26B43"/>
          </p15:clr>
        </p15:guide>
        <p15:guide id="21" orient="horz" pos="890" userDrawn="1">
          <p15:clr>
            <a:srgbClr val="F26B43"/>
          </p15:clr>
        </p15:guide>
        <p15:guide id="22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lierassurance.com/help/contact" TargetMode="External"/><Relationship Id="rId2" Type="http://schemas.openxmlformats.org/officeDocument/2006/relationships/hyperlink" Target="https://supplierassurance.com/faq/en_GB/how_do_I_register_my_organisation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upplierassurance.com/help/livecha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Scania decarbonisation questionnaire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ED5F61-5730-CC6C-CF56-E18ACEF5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26 February 2024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4F957EF-641A-9BE2-2A2C-F5A1D7054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How to answer: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468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8E6157B2-DAE3-70D2-5541-6F0E34286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228" y="250801"/>
            <a:ext cx="11286020" cy="489236"/>
          </a:xfrm>
        </p:spPr>
        <p:txBody>
          <a:bodyPr/>
          <a:lstStyle/>
          <a:p>
            <a:r>
              <a:rPr lang="pl-PL" sz="2800" b="1" dirty="0"/>
              <a:t>NQC | supplierassurance  - relevant links</a:t>
            </a:r>
            <a:endParaRPr lang="sv-SE" sz="28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15785-D8FE-A543-0226-87B590AA5A6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/>
              <a:t>26 February 2024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FBD6D5-F97E-B06B-0A2C-5E4265BD30B5}"/>
              </a:ext>
            </a:extLst>
          </p:cNvPr>
          <p:cNvCxnSpPr>
            <a:cxnSpLocks/>
          </p:cNvCxnSpPr>
          <p:nvPr/>
        </p:nvCxnSpPr>
        <p:spPr>
          <a:xfrm>
            <a:off x="167228" y="875654"/>
            <a:ext cx="990667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2A349D-F134-D815-A088-136433B0C67D}"/>
              </a:ext>
            </a:extLst>
          </p:cNvPr>
          <p:cNvGrpSpPr/>
          <p:nvPr/>
        </p:nvGrpSpPr>
        <p:grpSpPr>
          <a:xfrm>
            <a:off x="319655" y="3065475"/>
            <a:ext cx="6900431" cy="1800051"/>
            <a:chOff x="288658" y="1596783"/>
            <a:chExt cx="6900431" cy="180005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765D33-8B41-8621-D664-AB9419A19525}"/>
                </a:ext>
              </a:extLst>
            </p:cNvPr>
            <p:cNvSpPr txBox="1"/>
            <p:nvPr/>
          </p:nvSpPr>
          <p:spPr>
            <a:xfrm>
              <a:off x="288658" y="1596783"/>
              <a:ext cx="6125704" cy="3432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solidFill>
                    <a:schemeClr val="accent1"/>
                  </a:solidFill>
                  <a:effectLst/>
                  <a:latin typeface="Scania Office" panose="000005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How to </a:t>
              </a:r>
              <a:r>
                <a:rPr lang="pl-PL" sz="1600" b="1" dirty="0">
                  <a:solidFill>
                    <a:schemeClr val="accent1"/>
                  </a:solidFill>
                  <a:latin typeface="Scania Office" panose="000005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1600" b="1" dirty="0" err="1">
                  <a:solidFill>
                    <a:schemeClr val="accent1"/>
                  </a:solidFill>
                  <a:effectLst/>
                  <a:latin typeface="Scania Office" panose="000005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egister</a:t>
              </a:r>
              <a:r>
                <a:rPr lang="en-US" sz="1600" dirty="0">
                  <a:solidFill>
                    <a:schemeClr val="accent1"/>
                  </a:solidFill>
                  <a:effectLst/>
                  <a:latin typeface="Scania Office" panose="000005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1600" u="sng" dirty="0" err="1">
                  <a:solidFill>
                    <a:srgbClr val="281E42"/>
                  </a:solidFill>
                  <a:effectLst/>
                  <a:latin typeface="Scania Office" panose="00000500000000000000" pitchFamily="2" charset="0"/>
                  <a:ea typeface="Calibri" panose="020F0502020204030204" pitchFamily="34" charset="0"/>
                  <a:cs typeface="Calibri" panose="020F0502020204030204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supplierassurance</a:t>
              </a:r>
              <a:r>
                <a:rPr lang="en-US" sz="1600" u="sng" dirty="0">
                  <a:solidFill>
                    <a:schemeClr val="accent1"/>
                  </a:solidFill>
                  <a:effectLst/>
                  <a:latin typeface="Scania Office" panose="00000500000000000000" pitchFamily="2" charset="0"/>
                  <a:ea typeface="Calibri" panose="020F0502020204030204" pitchFamily="34" charset="0"/>
                  <a:cs typeface="Calibri" panose="020F0502020204030204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- registration</a:t>
              </a:r>
              <a:r>
                <a:rPr lang="en-US" sz="1600" dirty="0">
                  <a:solidFill>
                    <a:schemeClr val="accent1"/>
                  </a:solidFill>
                  <a:effectLst/>
                  <a:latin typeface="Scania Office" panose="000005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sv-SE" sz="1600" dirty="0">
                <a:solidFill>
                  <a:schemeClr val="accent1"/>
                </a:solidFill>
                <a:effectLst/>
                <a:latin typeface="Scania Offic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0C5DF5-ECFB-6A78-34F3-FF3C117FE218}"/>
                </a:ext>
              </a:extLst>
            </p:cNvPr>
            <p:cNvSpPr txBox="1"/>
            <p:nvPr/>
          </p:nvSpPr>
          <p:spPr>
            <a:xfrm>
              <a:off x="288658" y="2332062"/>
              <a:ext cx="612570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600" dirty="0">
                  <a:solidFill>
                    <a:schemeClr val="accent1"/>
                  </a:solidFill>
                  <a:latin typeface="Scania Office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NQC </a:t>
              </a:r>
              <a:r>
                <a:rPr lang="pl-PL" sz="1600" b="1" dirty="0">
                  <a:solidFill>
                    <a:schemeClr val="accent1"/>
                  </a:solidFill>
                  <a:latin typeface="Scania Office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Contact portal</a:t>
              </a:r>
              <a:r>
                <a:rPr lang="pl-PL" sz="1600" dirty="0">
                  <a:solidFill>
                    <a:schemeClr val="accent1"/>
                  </a:solidFill>
                  <a:latin typeface="Scania Office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r>
                <a:rPr lang="en-GB" sz="1600" dirty="0">
                  <a:solidFill>
                    <a:schemeClr val="accent1"/>
                  </a:solidFill>
                  <a:effectLst/>
                  <a:latin typeface="Scania Office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u="sng" dirty="0">
                  <a:solidFill>
                    <a:schemeClr val="accent1"/>
                  </a:solidFill>
                  <a:effectLst/>
                  <a:latin typeface="Scania Office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Contact Us</a:t>
              </a:r>
              <a:endParaRPr lang="sv-SE" sz="1600" dirty="0">
                <a:solidFill>
                  <a:schemeClr val="accent1"/>
                </a:solidFill>
                <a:latin typeface="Scania Office" panose="000005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23CB13-8E4B-262D-9E83-9D38B34A5852}"/>
                </a:ext>
              </a:extLst>
            </p:cNvPr>
            <p:cNvSpPr txBox="1"/>
            <p:nvPr/>
          </p:nvSpPr>
          <p:spPr>
            <a:xfrm>
              <a:off x="288658" y="2695171"/>
              <a:ext cx="612570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600" dirty="0">
                  <a:solidFill>
                    <a:schemeClr val="accent1"/>
                  </a:solidFill>
                  <a:effectLst/>
                  <a:latin typeface="Scania Office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NQC </a:t>
              </a:r>
              <a:r>
                <a:rPr lang="pl-PL" sz="1600" b="1" dirty="0">
                  <a:solidFill>
                    <a:schemeClr val="accent1"/>
                  </a:solidFill>
                  <a:effectLst/>
                  <a:latin typeface="Scania Office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Live Chat</a:t>
              </a:r>
              <a:r>
                <a:rPr lang="pl-PL" sz="1600" dirty="0">
                  <a:solidFill>
                    <a:schemeClr val="accent1"/>
                  </a:solidFill>
                  <a:effectLst/>
                  <a:latin typeface="Scania Office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GB" sz="1600" u="sng" dirty="0">
                  <a:solidFill>
                    <a:schemeClr val="accent1"/>
                  </a:solidFill>
                  <a:effectLst/>
                  <a:latin typeface="Scania Office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Live Chat</a:t>
              </a:r>
              <a:endParaRPr lang="sv-SE" sz="1600" dirty="0">
                <a:solidFill>
                  <a:schemeClr val="accent1"/>
                </a:solidFill>
                <a:latin typeface="Scania Office" panose="000005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A141F2-CD0E-AF04-762B-70ED44A6A2D5}"/>
                </a:ext>
              </a:extLst>
            </p:cNvPr>
            <p:cNvSpPr txBox="1"/>
            <p:nvPr/>
          </p:nvSpPr>
          <p:spPr>
            <a:xfrm>
              <a:off x="288658" y="3058280"/>
              <a:ext cx="612570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600" dirty="0">
                  <a:solidFill>
                    <a:schemeClr val="accent1"/>
                  </a:solidFill>
                  <a:effectLst/>
                  <a:latin typeface="Scania Office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NQC </a:t>
              </a:r>
              <a:r>
                <a:rPr lang="en-GB" sz="1600" b="1" dirty="0">
                  <a:solidFill>
                    <a:schemeClr val="accent1"/>
                  </a:solidFill>
                  <a:effectLst/>
                  <a:latin typeface="Scania Office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phone</a:t>
              </a:r>
              <a:r>
                <a:rPr lang="pl-PL" sz="1600" dirty="0">
                  <a:solidFill>
                    <a:schemeClr val="accent1"/>
                  </a:solidFill>
                  <a:effectLst/>
                  <a:latin typeface="Scania Office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number</a:t>
              </a:r>
              <a:r>
                <a:rPr lang="en-GB" sz="1600" dirty="0">
                  <a:solidFill>
                    <a:schemeClr val="accent1"/>
                  </a:solidFill>
                  <a:effectLst/>
                  <a:latin typeface="Scania Office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+44 161 413 7983. </a:t>
              </a:r>
              <a:endParaRPr lang="sv-SE" sz="1600" dirty="0">
                <a:solidFill>
                  <a:schemeClr val="accent1"/>
                </a:solidFill>
                <a:latin typeface="Scania Office" panose="000005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CBB604D-F042-BF9B-A35F-A1888B654F01}"/>
                </a:ext>
              </a:extLst>
            </p:cNvPr>
            <p:cNvSpPr txBox="1"/>
            <p:nvPr/>
          </p:nvSpPr>
          <p:spPr>
            <a:xfrm>
              <a:off x="288658" y="1964637"/>
              <a:ext cx="690043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accent1"/>
                  </a:solidFill>
                  <a:effectLst/>
                  <a:latin typeface="Scania Office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NQC| supplier assurance </a:t>
              </a:r>
              <a:r>
                <a:rPr lang="en-GB" sz="1600" b="1" dirty="0">
                  <a:solidFill>
                    <a:schemeClr val="accent1"/>
                  </a:solidFill>
                  <a:effectLst/>
                  <a:latin typeface="Scania Office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help pages</a:t>
              </a:r>
              <a:r>
                <a:rPr lang="pl-PL" sz="1600" dirty="0">
                  <a:solidFill>
                    <a:schemeClr val="accent1"/>
                  </a:solidFill>
                  <a:effectLst/>
                  <a:latin typeface="Scania Office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r>
                <a:rPr lang="en-GB" sz="1600" dirty="0">
                  <a:solidFill>
                    <a:schemeClr val="accent1"/>
                  </a:solidFill>
                  <a:effectLst/>
                  <a:latin typeface="Scania Office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u="sng" dirty="0" err="1">
                  <a:solidFill>
                    <a:srgbClr val="281E42"/>
                  </a:solidFill>
                  <a:effectLst/>
                  <a:latin typeface="Scania Office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supplierassurance</a:t>
              </a:r>
              <a:r>
                <a:rPr lang="en-GB" sz="1600" u="sng" dirty="0">
                  <a:solidFill>
                    <a:schemeClr val="accent1"/>
                  </a:solidFill>
                  <a:effectLst/>
                  <a:latin typeface="Scania Office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- help</a:t>
              </a:r>
              <a:endParaRPr lang="sv-SE" sz="1600" dirty="0">
                <a:solidFill>
                  <a:schemeClr val="accent1"/>
                </a:solidFill>
                <a:latin typeface="Scania Office" panose="00000500000000000000" pitchFamily="2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4D706F0-6302-3EE6-0890-7CD7CFEF3A65}"/>
              </a:ext>
            </a:extLst>
          </p:cNvPr>
          <p:cNvSpPr txBox="1"/>
          <p:nvPr/>
        </p:nvSpPr>
        <p:spPr>
          <a:xfrm>
            <a:off x="451329" y="1432926"/>
            <a:ext cx="8963924" cy="107721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accent1"/>
                </a:solidFill>
                <a:latin typeface="Scania Offic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l-PL" sz="1600" dirty="0">
                <a:solidFill>
                  <a:schemeClr val="accent1"/>
                </a:solidFill>
                <a:latin typeface="Scania Offic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SupplierAssurance is the platform on which Scania Decarbonisation Questionnaire is available. </a:t>
            </a:r>
          </a:p>
          <a:p>
            <a:endParaRPr lang="pl-PL" sz="1600" dirty="0">
              <a:solidFill>
                <a:schemeClr val="accent1"/>
              </a:solidFill>
              <a:effectLst/>
              <a:latin typeface="Scania Offic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dirty="0">
                <a:solidFill>
                  <a:schemeClr val="accent1"/>
                </a:solidFill>
                <a:latin typeface="Scania Offic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l-PL" sz="1600" dirty="0">
                <a:solidFill>
                  <a:schemeClr val="accent1"/>
                </a:solidFill>
                <a:latin typeface="Scania Offic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NQC is the platform operator / provider.</a:t>
            </a:r>
            <a:r>
              <a:rPr lang="en-GB" sz="1600" dirty="0">
                <a:solidFill>
                  <a:schemeClr val="accent1"/>
                </a:solidFill>
                <a:effectLst/>
                <a:latin typeface="Scania Offic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600" dirty="0">
              <a:solidFill>
                <a:schemeClr val="accent1"/>
              </a:solidFill>
              <a:latin typeface="Scania Offic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7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2BEE6-CC22-F356-8888-81F67554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26 February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A04E6-74C5-9817-A713-E75CC508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A close-up of a website&#10;&#10;Description automatically generated">
            <a:extLst>
              <a:ext uri="{FF2B5EF4-FFF2-40B4-BE49-F238E27FC236}">
                <a16:creationId xmlns:a16="http://schemas.microsoft.com/office/drawing/2014/main" id="{26DD698B-4B9C-0B3A-4A29-9F7B49688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0" y="758688"/>
            <a:ext cx="12040219" cy="53406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9F7CB7-935A-163B-0DA6-8B09F0310D28}"/>
              </a:ext>
            </a:extLst>
          </p:cNvPr>
          <p:cNvSpPr/>
          <p:nvPr/>
        </p:nvSpPr>
        <p:spPr>
          <a:xfrm>
            <a:off x="8691937" y="1006867"/>
            <a:ext cx="1335641" cy="4726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400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FA315B-A0EE-5C49-F261-416C6DBA1B0F}"/>
              </a:ext>
            </a:extLst>
          </p:cNvPr>
          <p:cNvSpPr txBox="1"/>
          <p:nvPr/>
        </p:nvSpPr>
        <p:spPr>
          <a:xfrm>
            <a:off x="3935593" y="701085"/>
            <a:ext cx="748705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l-PL" sz="1600" dirty="0">
                <a:solidFill>
                  <a:srgbClr val="FF0000"/>
                </a:solidFill>
              </a:rPr>
              <a:t>1. Once registered and logged in, make sure you navigate to „Dashboard”.</a:t>
            </a:r>
            <a:endParaRPr lang="sv-SE" sz="1600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9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2BEE6-CC22-F356-8888-81F67554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26 February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A04E6-74C5-9817-A713-E75CC508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C947FC-D310-5073-2CBD-F5029941A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6" y="820504"/>
            <a:ext cx="10855089" cy="561115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1BC135-6D74-6D7A-F1E8-831CB2918374}"/>
              </a:ext>
            </a:extLst>
          </p:cNvPr>
          <p:cNvSpPr/>
          <p:nvPr/>
        </p:nvSpPr>
        <p:spPr>
          <a:xfrm>
            <a:off x="8195757" y="5176824"/>
            <a:ext cx="1673958" cy="3139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400" dirty="0" err="1"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DE8329-9192-A74F-EF89-62C8781FCA62}"/>
              </a:ext>
            </a:extLst>
          </p:cNvPr>
          <p:cNvSpPr txBox="1"/>
          <p:nvPr/>
        </p:nvSpPr>
        <p:spPr>
          <a:xfrm>
            <a:off x="1770743" y="2288361"/>
            <a:ext cx="763106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l-PL" sz="1600" dirty="0">
                <a:solidFill>
                  <a:srgbClr val="FF0000"/>
                </a:solidFill>
              </a:rPr>
              <a:t>2. In the „Dashboard” view, make sure you choose „Questionnaire” section.</a:t>
            </a:r>
            <a:endParaRPr lang="sv-SE" sz="1600" dirty="0" err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388F81-B8F8-59E4-D149-4714CA6C3703}"/>
              </a:ext>
            </a:extLst>
          </p:cNvPr>
          <p:cNvSpPr/>
          <p:nvPr/>
        </p:nvSpPr>
        <p:spPr>
          <a:xfrm>
            <a:off x="515936" y="2467429"/>
            <a:ext cx="1254807" cy="617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400" dirty="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64D402-E51D-4D53-CA56-D3B1DEA47300}"/>
              </a:ext>
            </a:extLst>
          </p:cNvPr>
          <p:cNvSpPr txBox="1"/>
          <p:nvPr/>
        </p:nvSpPr>
        <p:spPr>
          <a:xfrm>
            <a:off x="9984000" y="5351073"/>
            <a:ext cx="22080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l-PL" sz="1600" dirty="0">
                <a:solidFill>
                  <a:srgbClr val="FF0000"/>
                </a:solidFill>
              </a:rPr>
              <a:t>3. Click „Enter invitation code”. Enter the invitation code for Scania Decarbonisation Questionnaire. </a:t>
            </a:r>
            <a:endParaRPr lang="sv-SE" sz="1600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2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16584C-F200-37AC-7EE9-7747DC282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393"/>
            <a:ext cx="12192000" cy="445586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8207EB-AFF5-25BE-8AD0-98CDB445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26 February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26452-6DBE-9BDB-8102-7417D4AB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72679B-9409-6D68-CBCB-A89DC8721ECF}"/>
              </a:ext>
            </a:extLst>
          </p:cNvPr>
          <p:cNvSpPr/>
          <p:nvPr/>
        </p:nvSpPr>
        <p:spPr>
          <a:xfrm>
            <a:off x="3843712" y="1534194"/>
            <a:ext cx="1871288" cy="7232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400" dirty="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679A6C-C900-053D-C7E3-F890C57D928E}"/>
              </a:ext>
            </a:extLst>
          </p:cNvPr>
          <p:cNvSpPr txBox="1"/>
          <p:nvPr/>
        </p:nvSpPr>
        <p:spPr>
          <a:xfrm>
            <a:off x="5756413" y="1598023"/>
            <a:ext cx="255145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l-PL" sz="1600" dirty="0">
                <a:solidFill>
                  <a:srgbClr val="FF0000"/>
                </a:solidFill>
              </a:rPr>
              <a:t>4. </a:t>
            </a:r>
            <a:r>
              <a:rPr lang="pl-PL" sz="1600" err="1">
                <a:solidFill>
                  <a:srgbClr val="FF0000"/>
                </a:solidFill>
              </a:rPr>
              <a:t>Enter</a:t>
            </a:r>
            <a:r>
              <a:rPr lang="pl-PL" sz="1600" dirty="0">
                <a:solidFill>
                  <a:srgbClr val="FF0000"/>
                </a:solidFill>
              </a:rPr>
              <a:t> the </a:t>
            </a:r>
            <a:r>
              <a:rPr lang="pl-PL" sz="1600" err="1">
                <a:solidFill>
                  <a:srgbClr val="FF0000"/>
                </a:solidFill>
              </a:rPr>
              <a:t>invitation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err="1">
                <a:solidFill>
                  <a:srgbClr val="FF0000"/>
                </a:solidFill>
              </a:rPr>
              <a:t>code</a:t>
            </a:r>
            <a:r>
              <a:rPr lang="pl-PL" sz="1600" dirty="0">
                <a:solidFill>
                  <a:srgbClr val="FF0000"/>
                </a:solidFill>
              </a:rPr>
              <a:t> "</a:t>
            </a:r>
            <a:r>
              <a:rPr lang="pl-PL" sz="1600" b="1" dirty="0">
                <a:solidFill>
                  <a:srgbClr val="FF0000"/>
                </a:solidFill>
                <a:latin typeface="Calibri"/>
                <a:cs typeface="Calibri"/>
              </a:rPr>
              <a:t>23MGA</a:t>
            </a:r>
            <a:r>
              <a:rPr lang="pl-PL" sz="1600" dirty="0">
                <a:solidFill>
                  <a:srgbClr val="FF0000"/>
                </a:solidFill>
                <a:latin typeface="Calibri"/>
                <a:cs typeface="Calibri"/>
              </a:rPr>
              <a:t>" </a:t>
            </a:r>
            <a:r>
              <a:rPr lang="pl-PL" sz="1600" err="1">
                <a:solidFill>
                  <a:srgbClr val="FF0000"/>
                </a:solidFill>
              </a:rPr>
              <a:t>you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err="1">
                <a:solidFill>
                  <a:srgbClr val="FF0000"/>
                </a:solidFill>
              </a:rPr>
              <a:t>received</a:t>
            </a:r>
            <a:r>
              <a:rPr lang="pl-PL" sz="1600" dirty="0">
                <a:solidFill>
                  <a:srgbClr val="FF0000"/>
                </a:solidFill>
              </a:rPr>
              <a:t> from </a:t>
            </a:r>
            <a:r>
              <a:rPr lang="pl-PL" sz="1600" err="1">
                <a:solidFill>
                  <a:srgbClr val="FF0000"/>
                </a:solidFill>
              </a:rPr>
              <a:t>Scania’s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err="1">
                <a:solidFill>
                  <a:srgbClr val="FF0000"/>
                </a:solidFill>
              </a:rPr>
              <a:t>invitation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err="1">
                <a:solidFill>
                  <a:srgbClr val="FF0000"/>
                </a:solidFill>
              </a:rPr>
              <a:t>letter</a:t>
            </a:r>
            <a:r>
              <a:rPr lang="pl-PL" sz="1600" dirty="0">
                <a:solidFill>
                  <a:srgbClr val="FF0000"/>
                </a:solidFill>
              </a:rPr>
              <a:t>. </a:t>
            </a:r>
            <a:r>
              <a:rPr lang="pl-PL" sz="1600" err="1">
                <a:solidFill>
                  <a:srgbClr val="FF0000"/>
                </a:solidFill>
              </a:rPr>
              <a:t>Click</a:t>
            </a:r>
            <a:r>
              <a:rPr lang="pl-PL" sz="1600" dirty="0">
                <a:solidFill>
                  <a:srgbClr val="FF0000"/>
                </a:solidFill>
              </a:rPr>
              <a:t> „</a:t>
            </a:r>
            <a:r>
              <a:rPr lang="pl-PL" sz="1600" err="1">
                <a:solidFill>
                  <a:srgbClr val="FF0000"/>
                </a:solidFill>
              </a:rPr>
              <a:t>Find</a:t>
            </a:r>
            <a:r>
              <a:rPr lang="pl-PL" sz="1600" dirty="0">
                <a:solidFill>
                  <a:srgbClr val="FF0000"/>
                </a:solidFill>
              </a:rPr>
              <a:t>”.</a:t>
            </a:r>
            <a:endParaRPr lang="sv-SE" sz="1600" dirty="0" err="1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D798B8-C069-1FE9-A9D3-9AE562761A91}"/>
              </a:ext>
            </a:extLst>
          </p:cNvPr>
          <p:cNvSpPr txBox="1"/>
          <p:nvPr/>
        </p:nvSpPr>
        <p:spPr>
          <a:xfrm>
            <a:off x="45207" y="5507867"/>
            <a:ext cx="65936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l-PL" sz="1600" dirty="0">
                <a:solidFill>
                  <a:srgbClr val="FF0000"/>
                </a:solidFill>
              </a:rPr>
              <a:t>5. The next window will request a confirmation on accessing Scania Decarbonisation Questionnaire, click „Confirm”.</a:t>
            </a:r>
            <a:endParaRPr lang="sv-SE" sz="1600" dirty="0" err="1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BC4BC-31E4-9CCC-F546-FC20D0513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059" y="4123009"/>
            <a:ext cx="4427901" cy="22264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0A87A1-A43E-7468-C182-19EE5D01D4D8}"/>
              </a:ext>
            </a:extLst>
          </p:cNvPr>
          <p:cNvSpPr/>
          <p:nvPr/>
        </p:nvSpPr>
        <p:spPr>
          <a:xfrm>
            <a:off x="6433059" y="5915025"/>
            <a:ext cx="857365" cy="4344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4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AA872C-103B-055A-7BE3-54D518C753B5}"/>
              </a:ext>
            </a:extLst>
          </p:cNvPr>
          <p:cNvSpPr/>
          <p:nvPr/>
        </p:nvSpPr>
        <p:spPr>
          <a:xfrm>
            <a:off x="3843712" y="2324462"/>
            <a:ext cx="690188" cy="3711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400" dirty="0" err="1"/>
          </a:p>
        </p:txBody>
      </p:sp>
    </p:spTree>
    <p:extLst>
      <p:ext uri="{BB962C8B-B14F-4D97-AF65-F5344CB8AC3E}">
        <p14:creationId xmlns:p14="http://schemas.microsoft.com/office/powerpoint/2010/main" val="29009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2BEE6-CC22-F356-8888-81F67554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26 February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A04E6-74C5-9817-A713-E75CC508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F0D825B-78DE-A37B-7EB0-C9626608C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6" y="790439"/>
            <a:ext cx="12008467" cy="52771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77E641-9FB1-2531-EE70-2D824ED6E537}"/>
              </a:ext>
            </a:extLst>
          </p:cNvPr>
          <p:cNvSpPr/>
          <p:nvPr/>
        </p:nvSpPr>
        <p:spPr>
          <a:xfrm>
            <a:off x="266455" y="5445303"/>
            <a:ext cx="1335641" cy="4726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400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139E0-63BA-AD16-726A-BCA2BBF90ABB}"/>
              </a:ext>
            </a:extLst>
          </p:cNvPr>
          <p:cNvSpPr txBox="1"/>
          <p:nvPr/>
        </p:nvSpPr>
        <p:spPr>
          <a:xfrm>
            <a:off x="382829" y="4909772"/>
            <a:ext cx="107863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l-PL" sz="1600" dirty="0">
                <a:solidFill>
                  <a:srgbClr val="FF0000"/>
                </a:solidFill>
              </a:rPr>
              <a:t>6. You should be able to see the above as the Background to the Scania Decarbonisation Questionnaire. Click „Next” to start the questionnaire.</a:t>
            </a:r>
            <a:endParaRPr lang="sv-SE" sz="1600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0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2BEE6-CC22-F356-8888-81F67554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26 February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A04E6-74C5-9817-A713-E75CC508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55AC217-9189-6164-A882-5849EA958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80" y="1191803"/>
            <a:ext cx="12029467" cy="4520628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7BCB652-F9F1-F3E4-5B10-60A1A8B63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994" y="3429000"/>
            <a:ext cx="5751226" cy="28896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8764CF-03CC-D126-A09B-DC6FA029DDA8}"/>
              </a:ext>
            </a:extLst>
          </p:cNvPr>
          <p:cNvSpPr/>
          <p:nvPr/>
        </p:nvSpPr>
        <p:spPr>
          <a:xfrm>
            <a:off x="6390461" y="5928189"/>
            <a:ext cx="791175" cy="3698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40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4742D-3926-AA59-17A2-DE57C27B97CD}"/>
              </a:ext>
            </a:extLst>
          </p:cNvPr>
          <p:cNvSpPr txBox="1"/>
          <p:nvPr/>
        </p:nvSpPr>
        <p:spPr>
          <a:xfrm>
            <a:off x="7304831" y="5510151"/>
            <a:ext cx="4621194" cy="75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l-PL" sz="1600" dirty="0">
                <a:solidFill>
                  <a:srgbClr val="FF0000"/>
                </a:solidFill>
                <a:latin typeface="Scania Office" panose="00000500000000000000" pitchFamily="2" charset="0"/>
              </a:rPr>
              <a:t>8. On the same page, select correct material/components and click „Next” to proceed with the rest of the questionnaire.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F4CD6D-A3D1-265B-E951-645216589EFF}"/>
              </a:ext>
            </a:extLst>
          </p:cNvPr>
          <p:cNvSpPr txBox="1"/>
          <p:nvPr/>
        </p:nvSpPr>
        <p:spPr>
          <a:xfrm>
            <a:off x="1692518" y="2201523"/>
            <a:ext cx="880696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l-PL" sz="1600" dirty="0">
                <a:solidFill>
                  <a:srgbClr val="FF0000"/>
                </a:solidFill>
              </a:rPr>
              <a:t>7. Start filling in information about your company and Decarbonisation contact person</a:t>
            </a:r>
            <a:endParaRPr lang="sv-SE" sz="1600" dirty="0" err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2AE669-2797-F2E8-4461-8D97743BC922}"/>
              </a:ext>
            </a:extLst>
          </p:cNvPr>
          <p:cNvSpPr/>
          <p:nvPr/>
        </p:nvSpPr>
        <p:spPr>
          <a:xfrm>
            <a:off x="142780" y="2515455"/>
            <a:ext cx="2805903" cy="34127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4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FB8BB0-B445-6C82-66C7-37C58F17C867}"/>
              </a:ext>
            </a:extLst>
          </p:cNvPr>
          <p:cNvSpPr txBox="1"/>
          <p:nvPr/>
        </p:nvSpPr>
        <p:spPr>
          <a:xfrm>
            <a:off x="4752168" y="6330510"/>
            <a:ext cx="729705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l-PL" sz="1800" dirty="0">
                <a:solidFill>
                  <a:srgbClr val="FF0000"/>
                </a:solidFill>
                <a:latin typeface="Scania Office" panose="00000500000000000000" pitchFamily="2" charset="0"/>
                <a:cs typeface="Calibri"/>
              </a:rPr>
              <a:t> (!) If you supply more than 1 material/component, please make sure you choose all the relevant answers here </a:t>
            </a:r>
            <a:r>
              <a:rPr lang="pl-PL" dirty="0">
                <a:solidFill>
                  <a:srgbClr val="FF0000"/>
                </a:solidFill>
                <a:latin typeface="Scania Office" panose="00000500000000000000" pitchFamily="2" charset="0"/>
                <a:cs typeface="Calibri"/>
              </a:rPr>
              <a:t>(!)</a:t>
            </a:r>
            <a:endParaRPr lang="sv-SE" sz="1800" dirty="0">
              <a:solidFill>
                <a:srgbClr val="FF0000"/>
              </a:solidFill>
              <a:latin typeface="Scania Offic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40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2BEE6-CC22-F356-8888-81F67554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26 February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A04E6-74C5-9817-A713-E75CC508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4EEED30-E17D-E599-0E62-EC2A7695D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4" y="1280457"/>
            <a:ext cx="12146636" cy="42970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76AEB2-0839-B932-1554-28A624D93F97}"/>
              </a:ext>
            </a:extLst>
          </p:cNvPr>
          <p:cNvSpPr/>
          <p:nvPr/>
        </p:nvSpPr>
        <p:spPr>
          <a:xfrm>
            <a:off x="0" y="4972079"/>
            <a:ext cx="873303" cy="6054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400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6C631-A087-C76D-75BD-81A1FDB42881}"/>
              </a:ext>
            </a:extLst>
          </p:cNvPr>
          <p:cNvSpPr txBox="1"/>
          <p:nvPr/>
        </p:nvSpPr>
        <p:spPr>
          <a:xfrm>
            <a:off x="436651" y="4658147"/>
            <a:ext cx="532120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l-PL" sz="1600" dirty="0">
                <a:solidFill>
                  <a:srgbClr val="FF0000"/>
                </a:solidFill>
              </a:rPr>
              <a:t>9. Once all your answers are filled in, click „Submit”</a:t>
            </a:r>
            <a:endParaRPr lang="sv-SE" sz="1600" dirty="0" err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E46395-AA0F-6C80-3760-A13C9D043881}"/>
              </a:ext>
            </a:extLst>
          </p:cNvPr>
          <p:cNvSpPr/>
          <p:nvPr/>
        </p:nvSpPr>
        <p:spPr>
          <a:xfrm>
            <a:off x="6860115" y="4972079"/>
            <a:ext cx="1335641" cy="4726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400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FB5860-82F8-5325-9987-641ED0FAABDE}"/>
              </a:ext>
            </a:extLst>
          </p:cNvPr>
          <p:cNvSpPr txBox="1"/>
          <p:nvPr/>
        </p:nvSpPr>
        <p:spPr>
          <a:xfrm>
            <a:off x="8315520" y="4896246"/>
            <a:ext cx="437631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l-PL" sz="1600" dirty="0">
                <a:solidFill>
                  <a:srgbClr val="FF0000"/>
                </a:solidFill>
              </a:rPr>
              <a:t>10. If there’s a need, you can save and view your answers before submitting them</a:t>
            </a:r>
            <a:endParaRPr lang="sv-SE" sz="1600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0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7B3B0F-04FA-1651-6CE2-D130CA6F3D66}"/>
              </a:ext>
            </a:extLst>
          </p:cNvPr>
          <p:cNvSpPr/>
          <p:nvPr/>
        </p:nvSpPr>
        <p:spPr>
          <a:xfrm>
            <a:off x="3944319" y="1883044"/>
            <a:ext cx="650929" cy="185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400" dirty="0" err="1"/>
          </a:p>
        </p:txBody>
      </p:sp>
    </p:spTree>
    <p:extLst>
      <p:ext uri="{BB962C8B-B14F-4D97-AF65-F5344CB8AC3E}">
        <p14:creationId xmlns:p14="http://schemas.microsoft.com/office/powerpoint/2010/main" val="10124330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VERSIONTEXTBOX" val="1.0"/>
</p:tagLst>
</file>

<file path=ppt/theme/theme1.xml><?xml version="1.0" encoding="utf-8"?>
<a:theme xmlns:a="http://schemas.openxmlformats.org/drawingml/2006/main" name="Scania">
  <a:themeElements>
    <a:clrScheme name="Scania">
      <a:dk1>
        <a:sysClr val="windowText" lastClr="000000"/>
      </a:dk1>
      <a:lt1>
        <a:sysClr val="window" lastClr="FFFFFF"/>
      </a:lt1>
      <a:dk2>
        <a:srgbClr val="D6001C"/>
      </a:dk2>
      <a:lt2>
        <a:srgbClr val="CEB888"/>
      </a:lt2>
      <a:accent1>
        <a:srgbClr val="041E42"/>
      </a:accent1>
      <a:accent2>
        <a:srgbClr val="97999B"/>
      </a:accent2>
      <a:accent3>
        <a:srgbClr val="C8C9C7"/>
      </a:accent3>
      <a:accent4>
        <a:srgbClr val="E3520C"/>
      </a:accent4>
      <a:accent5>
        <a:srgbClr val="94A596"/>
      </a:accent5>
      <a:accent6>
        <a:srgbClr val="2C5234"/>
      </a:accent6>
      <a:hlink>
        <a:srgbClr val="281E42"/>
      </a:hlink>
      <a:folHlink>
        <a:srgbClr val="281E42"/>
      </a:folHlink>
    </a:clrScheme>
    <a:fontScheme name="Nordea">
      <a:majorFont>
        <a:latin typeface="Scania Office Headline Bold"/>
        <a:ea typeface=""/>
        <a:cs typeface=""/>
      </a:majorFont>
      <a:minorFont>
        <a:latin typeface="Scania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12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1200"/>
          </a:spcBef>
          <a:defRPr sz="24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ania16_9 - Scania Sans" id="{B6C047AE-0590-4D09-84F4-3230DFAF2DDA}" vid="{1D15E9BF-811A-4245-811C-DCA9240947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488A5049BDD4B9B15D591B038A6FD" ma:contentTypeVersion="18" ma:contentTypeDescription="Create a new document." ma:contentTypeScope="" ma:versionID="1f345ac1fe579287fb42ffdc8672a268">
  <xsd:schema xmlns:xsd="http://www.w3.org/2001/XMLSchema" xmlns:xs="http://www.w3.org/2001/XMLSchema" xmlns:p="http://schemas.microsoft.com/office/2006/metadata/properties" xmlns:ns2="5a015f19-9727-47b6-8792-f5cec5b72ab5" xmlns:ns3="9c88cd62-579a-41db-87f4-3d0a47793afe" xmlns:ns4="eed12ca6-c8e7-4adf-a156-396e43ae0158" targetNamespace="http://schemas.microsoft.com/office/2006/metadata/properties" ma:root="true" ma:fieldsID="77c300140f1710a680eb40fb5c953fdd" ns2:_="" ns3:_="" ns4:_="">
    <xsd:import namespace="5a015f19-9727-47b6-8792-f5cec5b72ab5"/>
    <xsd:import namespace="9c88cd62-579a-41db-87f4-3d0a47793afe"/>
    <xsd:import namespace="eed12ca6-c8e7-4adf-a156-396e43ae01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15f19-9727-47b6-8792-f5cec5b72a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9b4542d-ed94-4c33-b618-c50f5b46db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8cd62-579a-41db-87f4-3d0a47793af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d12ca6-c8e7-4adf-a156-396e43ae015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278ef5f-f514-4fbb-bd05-866a5111e42e}" ma:internalName="TaxCatchAll" ma:showField="CatchAllData" ma:web="9c88cd62-579a-41db-87f4-3d0a47793a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d12ca6-c8e7-4adf-a156-396e43ae0158" xsi:nil="true"/>
    <lcf76f155ced4ddcb4097134ff3c332f xmlns="5a015f19-9727-47b6-8792-f5cec5b72ab5">
      <Terms xmlns="http://schemas.microsoft.com/office/infopath/2007/PartnerControls"/>
    </lcf76f155ced4ddcb4097134ff3c332f>
    <SharedWithUsers xmlns="9c88cd62-579a-41db-87f4-3d0a47793afe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52F2FA8-1032-43B9-91FC-B6DE5F705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015f19-9727-47b6-8792-f5cec5b72ab5"/>
    <ds:schemaRef ds:uri="9c88cd62-579a-41db-87f4-3d0a47793afe"/>
    <ds:schemaRef ds:uri="eed12ca6-c8e7-4adf-a156-396e43ae01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7ABE60-2A0A-40DF-B8D1-34CD2DE82D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60F57B-D966-4B42-8A63-85A06591875E}">
  <ds:schemaRefs>
    <ds:schemaRef ds:uri="5a015f19-9727-47b6-8792-f5cec5b72ab5"/>
    <ds:schemaRef ds:uri="http://purl.org/dc/terms/"/>
    <ds:schemaRef ds:uri="eed12ca6-c8e7-4adf-a156-396e43ae0158"/>
    <ds:schemaRef ds:uri="http://schemas.microsoft.com/office/2006/documentManagement/types"/>
    <ds:schemaRef ds:uri="9c88cd62-579a-41db-87f4-3d0a47793af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</TotalTime>
  <Words>317</Words>
  <Application>Microsoft Office PowerPoint</Application>
  <PresentationFormat>Widescreen</PresentationFormat>
  <Paragraphs>37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Scania</vt:lpstr>
      <vt:lpstr>Scania decarbonisation questionnaire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suppliers’ instruction on filling in</dc:title>
  <cp:lastModifiedBy>Okoniewska Julia</cp:lastModifiedBy>
  <cp:revision>2</cp:revision>
  <dcterms:created xsi:type="dcterms:W3CDTF">2016-06-16T12:38:47Z</dcterms:created>
  <dcterms:modified xsi:type="dcterms:W3CDTF">2024-03-15T09:07:36Z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f2ec83-e677-438d-afb7-4c7c0dbc872b_Enabled">
    <vt:lpwstr>true</vt:lpwstr>
  </property>
  <property fmtid="{D5CDD505-2E9C-101B-9397-08002B2CF9AE}" pid="3" name="MSIP_Label_a7f2ec83-e677-438d-afb7-4c7c0dbc872b_SetDate">
    <vt:lpwstr>2024-02-26T11:24:46Z</vt:lpwstr>
  </property>
  <property fmtid="{D5CDD505-2E9C-101B-9397-08002B2CF9AE}" pid="4" name="MSIP_Label_a7f2ec83-e677-438d-afb7-4c7c0dbc872b_Method">
    <vt:lpwstr>Privileged</vt:lpwstr>
  </property>
  <property fmtid="{D5CDD505-2E9C-101B-9397-08002B2CF9AE}" pid="5" name="MSIP_Label_a7f2ec83-e677-438d-afb7-4c7c0dbc872b_Name">
    <vt:lpwstr>a7f2ec83-e677-438d-afb7-4c7c0dbc872b</vt:lpwstr>
  </property>
  <property fmtid="{D5CDD505-2E9C-101B-9397-08002B2CF9AE}" pid="6" name="MSIP_Label_a7f2ec83-e677-438d-afb7-4c7c0dbc872b_SiteId">
    <vt:lpwstr>3bc062e4-ac9d-4c17-b4dd-3aad637ff1ac</vt:lpwstr>
  </property>
  <property fmtid="{D5CDD505-2E9C-101B-9397-08002B2CF9AE}" pid="7" name="MSIP_Label_a7f2ec83-e677-438d-afb7-4c7c0dbc872b_ActionId">
    <vt:lpwstr>9b375d6a-3cba-4a27-85d1-c775bce2c24a</vt:lpwstr>
  </property>
  <property fmtid="{D5CDD505-2E9C-101B-9397-08002B2CF9AE}" pid="8" name="MSIP_Label_a7f2ec83-e677-438d-afb7-4c7c0dbc872b_ContentBits">
    <vt:lpwstr>0</vt:lpwstr>
  </property>
  <property fmtid="{D5CDD505-2E9C-101B-9397-08002B2CF9AE}" pid="9" name="ContentTypeId">
    <vt:lpwstr>0x010100DBE488A5049BDD4B9B15D591B038A6FD</vt:lpwstr>
  </property>
  <property fmtid="{D5CDD505-2E9C-101B-9397-08002B2CF9AE}" pid="10" name="MediaServiceImageTags">
    <vt:lpwstr/>
  </property>
</Properties>
</file>