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8"/>
  </p:notesMasterIdLst>
  <p:sldIdLst>
    <p:sldId id="256" r:id="rId2"/>
    <p:sldId id="262" r:id="rId3"/>
    <p:sldId id="259" r:id="rId4"/>
    <p:sldId id="315" r:id="rId5"/>
    <p:sldId id="257" r:id="rId6"/>
    <p:sldId id="263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9C7"/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0DC4E-6B08-46ED-8D08-6A521AB6AF46}" type="datetimeFigureOut">
              <a:rPr lang="sv-SE" smtClean="0"/>
              <a:t>2019-02-26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CCAAE-9961-4CE3-9C52-D0A1DBFF1B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13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CAAE-9961-4CE3-9C52-D0A1DBFF1B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2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CAAE-9961-4CE3-9C52-D0A1DBFF1B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2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5049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Slide</a:t>
            </a:r>
          </a:p>
        </p:txBody>
      </p:sp>
      <p:pic>
        <p:nvPicPr>
          <p:cNvPr id="7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8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5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333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Chapter Divider - Grey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3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-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/>
              <a:t>Select the image Placeholder and use an image from Scania Image Bank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-135898"/>
            <a:ext cx="120545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Chapter Divider - Image</a:t>
            </a:r>
          </a:p>
        </p:txBody>
      </p:sp>
    </p:spTree>
    <p:extLst>
      <p:ext uri="{BB962C8B-B14F-4D97-AF65-F5344CB8AC3E}">
        <p14:creationId xmlns:p14="http://schemas.microsoft.com/office/powerpoint/2010/main" val="2757933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2019-01-28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Claim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“Click to add quote,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3158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Quote - Blue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54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2019-01-28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Claim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“Click to add quote,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460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Quote - Grey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96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Select the image Placeholder and use an image from Scania Image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2019-01-28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Claim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“Click to add quote,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source of quotation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-135898"/>
            <a:ext cx="7181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Quote - Image</a:t>
            </a:r>
          </a:p>
        </p:txBody>
      </p:sp>
    </p:spTree>
    <p:extLst>
      <p:ext uri="{BB962C8B-B14F-4D97-AF65-F5344CB8AC3E}">
        <p14:creationId xmlns:p14="http://schemas.microsoft.com/office/powerpoint/2010/main" val="298265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Company name, Title, Department, Phone number,</a:t>
            </a:r>
            <a:br>
              <a:rPr lang="en-US" dirty="0"/>
            </a:br>
            <a:r>
              <a:rPr lang="en-US" dirty="0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255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Last Page - Blue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>
            <a:extLst>
              <a:ext uri="{FF2B5EF4-FFF2-40B4-BE49-F238E27FC236}">
                <a16:creationId xmlns:a16="http://schemas.microsoft.com/office/drawing/2014/main" id="{84421576-CD4F-4F51-94AF-516BFF6E5BA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Company name, Title, Department, Phone number,</a:t>
            </a:r>
            <a:br>
              <a:rPr lang="en-US" dirty="0"/>
            </a:br>
            <a:r>
              <a:rPr lang="en-US" dirty="0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Last Page - Grey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>
            <a:extLst>
              <a:ext uri="{FF2B5EF4-FFF2-40B4-BE49-F238E27FC236}">
                <a16:creationId xmlns:a16="http://schemas.microsoft.com/office/drawing/2014/main" id="{F1E2144C-1274-4A95-B4DD-7C3C4A29370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76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/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5" name="ScaniaSymbolLar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33" y="1447796"/>
            <a:ext cx="6294133" cy="3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1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7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8415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Slide - Grey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9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/>
              <a:t>Select the image Placeholder and use an image from Scania Image Bank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9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135898"/>
            <a:ext cx="9137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Slide - Image</a:t>
            </a:r>
          </a:p>
        </p:txBody>
      </p:sp>
    </p:spTree>
    <p:extLst>
      <p:ext uri="{BB962C8B-B14F-4D97-AF65-F5344CB8AC3E}">
        <p14:creationId xmlns:p14="http://schemas.microsoft.com/office/powerpoint/2010/main" val="399802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Claim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4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Claim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48163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80389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7325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Three Content</a:t>
            </a:r>
          </a:p>
        </p:txBody>
      </p:sp>
      <p:pic>
        <p:nvPicPr>
          <p:cNvPr id="10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9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2019-01-28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Claim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2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Claim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7327900" cy="417671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54502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One Image</a:t>
            </a:r>
          </a:p>
        </p:txBody>
      </p:sp>
      <p:pic>
        <p:nvPicPr>
          <p:cNvPr id="9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1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Claim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180386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-135898"/>
            <a:ext cx="6123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Two Images</a:t>
            </a:r>
          </a:p>
        </p:txBody>
      </p:sp>
      <p:pic>
        <p:nvPicPr>
          <p:cNvPr id="12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9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4042611"/>
            <a:ext cx="3492501" cy="1907339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Claim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2763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49748" y="4042611"/>
            <a:ext cx="3492501" cy="1907339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346574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83559" y="4042611"/>
            <a:ext cx="3492501" cy="1907339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8180385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-135898"/>
            <a:ext cx="6908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Three Images</a:t>
            </a:r>
          </a:p>
        </p:txBody>
      </p:sp>
      <p:pic>
        <p:nvPicPr>
          <p:cNvPr id="1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0585556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1787096"/>
            <a:ext cx="11160124" cy="4162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936" y="6396945"/>
            <a:ext cx="104400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sv-SE"/>
              <a:t>2019-01-28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Claim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xxLanguageTextBox"/>
          <p:cNvSpPr/>
          <p:nvPr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xxLanguageTextBox">
            <a:extLst>
              <a:ext uri="{FF2B5EF4-FFF2-40B4-BE49-F238E27FC236}">
                <a16:creationId xmlns:a16="http://schemas.microsoft.com/office/drawing/2014/main" id="{1523B199-49A4-48A7-A7DE-E43548089EE2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xxVersionTextBox">
            <a:extLst>
              <a:ext uri="{FF2B5EF4-FFF2-40B4-BE49-F238E27FC236}">
                <a16:creationId xmlns:a16="http://schemas.microsoft.com/office/drawing/2014/main" id="{EF265D5B-A62F-4C41-AD15-31B8AA309BD0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/>
          </a:p>
        </p:txBody>
      </p:sp>
    </p:spTree>
    <p:extLst>
      <p:ext uri="{BB962C8B-B14F-4D97-AF65-F5344CB8AC3E}">
        <p14:creationId xmlns:p14="http://schemas.microsoft.com/office/powerpoint/2010/main" val="55744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Scania Office Bold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937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8888" indent="-365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16075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74850" indent="-35877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335213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687638" indent="-35242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48000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2" orient="horz" pos="2160" userDrawn="1">
          <p15:clr>
            <a:srgbClr val="F26B43"/>
          </p15:clr>
        </p15:guide>
        <p15:guide id="13" pos="325" userDrawn="1">
          <p15:clr>
            <a:srgbClr val="F26B43"/>
          </p15:clr>
        </p15:guide>
        <p15:guide id="14" pos="7355" userDrawn="1">
          <p15:clr>
            <a:srgbClr val="F26B43"/>
          </p15:clr>
        </p15:guide>
        <p15:guide id="15" pos="2739" userDrawn="1">
          <p15:clr>
            <a:srgbClr val="F26B43"/>
          </p15:clr>
        </p15:guide>
        <p15:guide id="16" pos="5155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  <p15:guide id="18" orient="horz" pos="3748" userDrawn="1">
          <p15:clr>
            <a:srgbClr val="F26B43"/>
          </p15:clr>
        </p15:guide>
        <p15:guide id="19" pos="2525" userDrawn="1">
          <p15:clr>
            <a:srgbClr val="F26B43"/>
          </p15:clr>
        </p15:guide>
        <p15:guide id="20" pos="4941" userDrawn="1">
          <p15:clr>
            <a:srgbClr val="F26B43"/>
          </p15:clr>
        </p15:guide>
        <p15:guide id="21" orient="horz" pos="890" userDrawn="1">
          <p15:clr>
            <a:srgbClr val="F26B43"/>
          </p15:clr>
        </p15:guide>
        <p15:guide id="22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ackaging.transports-nordic@scania.com" TargetMode="External"/><Relationship Id="rId2" Type="http://schemas.openxmlformats.org/officeDocument/2006/relationships/hyperlink" Target="mailto:inbound.transport-nordic@Scania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omponent.planning@scania.com" TargetMode="External"/><Relationship Id="rId5" Type="http://schemas.openxmlformats.org/officeDocument/2006/relationships/hyperlink" Target="mailto:packaging.transports-europe@scania.com" TargetMode="External"/><Relationship Id="rId4" Type="http://schemas.openxmlformats.org/officeDocument/2006/relationships/hyperlink" Target="mailto:inbound.transport-eurpe@scani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 guide Selfbilling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road-transports</a:t>
            </a:r>
          </a:p>
        </p:txBody>
      </p:sp>
    </p:spTree>
    <p:extLst>
      <p:ext uri="{BB962C8B-B14F-4D97-AF65-F5344CB8AC3E}">
        <p14:creationId xmlns:p14="http://schemas.microsoft.com/office/powerpoint/2010/main" val="121468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6D1D558-3CE1-4FC1-ABBF-CEA030EB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2019-01-28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098CD25-42F6-45C1-A2FF-D25FB1E8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Quick guide </a:t>
            </a:r>
            <a:r>
              <a:rPr lang="en-US" dirty="0" err="1"/>
              <a:t>selfbilling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9BA20F-BC36-491C-9C90-39F02C9E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11FCFA5B-81A5-47FC-866A-EA79936A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585556" cy="698172"/>
          </a:xfrm>
        </p:spPr>
        <p:txBody>
          <a:bodyPr/>
          <a:lstStyle/>
          <a:p>
            <a:r>
              <a:rPr lang="sv-SE" dirty="0"/>
              <a:t>Invoicing process</a:t>
            </a:r>
          </a:p>
        </p:txBody>
      </p:sp>
      <p:cxnSp>
        <p:nvCxnSpPr>
          <p:cNvPr id="60" name="Straight Arrow Connector 39">
            <a:extLst>
              <a:ext uri="{FF2B5EF4-FFF2-40B4-BE49-F238E27FC236}">
                <a16:creationId xmlns:a16="http://schemas.microsoft.com/office/drawing/2014/main" id="{7D0D2193-E11C-458F-94D8-1AB7B6381126}"/>
              </a:ext>
            </a:extLst>
          </p:cNvPr>
          <p:cNvCxnSpPr/>
          <p:nvPr/>
        </p:nvCxnSpPr>
        <p:spPr bwMode="auto">
          <a:xfrm>
            <a:off x="2657364" y="2172276"/>
            <a:ext cx="10578" cy="3469877"/>
          </a:xfrm>
          <a:prstGeom prst="straightConnector1">
            <a:avLst/>
          </a:prstGeom>
          <a:solidFill>
            <a:srgbClr val="B6B6B6"/>
          </a:solidFill>
          <a:ln w="12700" cap="flat" cmpd="sng" algn="ctr">
            <a:solidFill>
              <a:srgbClr val="00008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70">
            <a:extLst>
              <a:ext uri="{FF2B5EF4-FFF2-40B4-BE49-F238E27FC236}">
                <a16:creationId xmlns:a16="http://schemas.microsoft.com/office/drawing/2014/main" id="{73B5EAFE-6074-4046-88C6-60E02F4B86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1995" y="2172277"/>
            <a:ext cx="1145073" cy="1357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882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Supplier</a:t>
            </a:r>
          </a:p>
        </p:txBody>
      </p:sp>
      <p:sp>
        <p:nvSpPr>
          <p:cNvPr id="62" name="AutoShape 71">
            <a:extLst>
              <a:ext uri="{FF2B5EF4-FFF2-40B4-BE49-F238E27FC236}">
                <a16:creationId xmlns:a16="http://schemas.microsoft.com/office/drawing/2014/main" id="{4C2EE24A-CBD9-4247-BC3F-8987572BFB0D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498201" y="2576086"/>
            <a:ext cx="195849" cy="174281"/>
          </a:xfrm>
          <a:prstGeom prst="rightArrow">
            <a:avLst>
              <a:gd name="adj1" fmla="val 57250"/>
              <a:gd name="adj2" fmla="val 39511"/>
            </a:avLst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422" tIns="44713" rIns="89422" bIns="44713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72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pic>
        <p:nvPicPr>
          <p:cNvPr id="63" name="Picture 72" descr="MC900441741[1]">
            <a:extLst>
              <a:ext uri="{FF2B5EF4-FFF2-40B4-BE49-F238E27FC236}">
                <a16:creationId xmlns:a16="http://schemas.microsoft.com/office/drawing/2014/main" id="{B5AA2127-008E-4869-8B27-2806C1A3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gray">
          <a:xfrm>
            <a:off x="1290920" y="2900887"/>
            <a:ext cx="557719" cy="354084"/>
          </a:xfrm>
          <a:prstGeom prst="rect">
            <a:avLst/>
          </a:prstGeom>
          <a:noFill/>
        </p:spPr>
      </p:pic>
      <p:pic>
        <p:nvPicPr>
          <p:cNvPr id="64" name="Picture 84" descr="Factory Clip Art">
            <a:extLst>
              <a:ext uri="{FF2B5EF4-FFF2-40B4-BE49-F238E27FC236}">
                <a16:creationId xmlns:a16="http://schemas.microsoft.com/office/drawing/2014/main" id="{81730FE0-68E5-4965-8D21-39F76038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gray">
          <a:xfrm>
            <a:off x="1360999" y="5935058"/>
            <a:ext cx="445952" cy="400835"/>
          </a:xfrm>
          <a:prstGeom prst="rect">
            <a:avLst/>
          </a:prstGeom>
          <a:noFill/>
        </p:spPr>
      </p:pic>
      <p:sp>
        <p:nvSpPr>
          <p:cNvPr id="65" name="Rectangle 96">
            <a:extLst>
              <a:ext uri="{FF2B5EF4-FFF2-40B4-BE49-F238E27FC236}">
                <a16:creationId xmlns:a16="http://schemas.microsoft.com/office/drawing/2014/main" id="{3B81E6F6-44A5-49DB-B924-6B4CDC72F1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6806" y="3013203"/>
            <a:ext cx="759233" cy="1357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882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Transport</a:t>
            </a:r>
          </a:p>
        </p:txBody>
      </p:sp>
      <p:sp>
        <p:nvSpPr>
          <p:cNvPr id="66" name="Rectangle 104">
            <a:extLst>
              <a:ext uri="{FF2B5EF4-FFF2-40B4-BE49-F238E27FC236}">
                <a16:creationId xmlns:a16="http://schemas.microsoft.com/office/drawing/2014/main" id="{52CBED50-FD4D-4411-B296-1FD91D184A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6807" y="6064425"/>
            <a:ext cx="874362" cy="271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882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Scania production</a:t>
            </a:r>
          </a:p>
        </p:txBody>
      </p:sp>
      <p:pic>
        <p:nvPicPr>
          <p:cNvPr id="67" name="Picture 84" descr="Factory Clip Art">
            <a:extLst>
              <a:ext uri="{FF2B5EF4-FFF2-40B4-BE49-F238E27FC236}">
                <a16:creationId xmlns:a16="http://schemas.microsoft.com/office/drawing/2014/main" id="{A36A4815-D665-4BBC-9E19-4038A4C1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gray">
          <a:xfrm>
            <a:off x="1334226" y="1894482"/>
            <a:ext cx="445952" cy="400835"/>
          </a:xfrm>
          <a:prstGeom prst="rect">
            <a:avLst/>
          </a:prstGeom>
          <a:noFill/>
        </p:spPr>
      </p:pic>
      <p:sp>
        <p:nvSpPr>
          <p:cNvPr id="68" name="Rectangle 96">
            <a:extLst>
              <a:ext uri="{FF2B5EF4-FFF2-40B4-BE49-F238E27FC236}">
                <a16:creationId xmlns:a16="http://schemas.microsoft.com/office/drawing/2014/main" id="{605F1A41-DCF8-4733-9DA5-CE4D30FA75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6806" y="3885710"/>
            <a:ext cx="863058" cy="271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882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Terminals</a:t>
            </a:r>
          </a:p>
          <a:p>
            <a:pPr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882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cross-docks</a:t>
            </a:r>
          </a:p>
        </p:txBody>
      </p:sp>
      <p:pic>
        <p:nvPicPr>
          <p:cNvPr id="69" name="Picture 316" descr="building, factory, house icon">
            <a:extLst>
              <a:ext uri="{FF2B5EF4-FFF2-40B4-BE49-F238E27FC236}">
                <a16:creationId xmlns:a16="http://schemas.microsoft.com/office/drawing/2014/main" id="{7C07A2B4-15AD-4DC3-8E30-A95D89FEE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71852" y="3862326"/>
            <a:ext cx="520559" cy="41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AutoShape 71">
            <a:extLst>
              <a:ext uri="{FF2B5EF4-FFF2-40B4-BE49-F238E27FC236}">
                <a16:creationId xmlns:a16="http://schemas.microsoft.com/office/drawing/2014/main" id="{BAF2F753-CBE8-4293-91CF-1440CDE4755A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498589" y="4544927"/>
            <a:ext cx="195849" cy="174281"/>
          </a:xfrm>
          <a:prstGeom prst="rightArrow">
            <a:avLst>
              <a:gd name="adj1" fmla="val 57250"/>
              <a:gd name="adj2" fmla="val 39511"/>
            </a:avLst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422" tIns="44713" rIns="89422" bIns="44713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72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71" name="AutoShape 71">
            <a:extLst>
              <a:ext uri="{FF2B5EF4-FFF2-40B4-BE49-F238E27FC236}">
                <a16:creationId xmlns:a16="http://schemas.microsoft.com/office/drawing/2014/main" id="{89154773-8512-4BCA-82CF-5B6D39D26987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498588" y="3494605"/>
            <a:ext cx="195849" cy="174281"/>
          </a:xfrm>
          <a:prstGeom prst="rightArrow">
            <a:avLst>
              <a:gd name="adj1" fmla="val 57250"/>
              <a:gd name="adj2" fmla="val 39511"/>
            </a:avLst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422" tIns="44713" rIns="89422" bIns="44713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72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pic>
        <p:nvPicPr>
          <p:cNvPr id="72" name="Picture 72" descr="MC900441741[1]">
            <a:extLst>
              <a:ext uri="{FF2B5EF4-FFF2-40B4-BE49-F238E27FC236}">
                <a16:creationId xmlns:a16="http://schemas.microsoft.com/office/drawing/2014/main" id="{F739A7E8-B51F-464B-BE33-F5996281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gray">
          <a:xfrm>
            <a:off x="1264532" y="4933882"/>
            <a:ext cx="557719" cy="354084"/>
          </a:xfrm>
          <a:prstGeom prst="rect">
            <a:avLst/>
          </a:prstGeom>
          <a:noFill/>
        </p:spPr>
      </p:pic>
      <p:sp>
        <p:nvSpPr>
          <p:cNvPr id="73" name="Rectangle 96">
            <a:extLst>
              <a:ext uri="{FF2B5EF4-FFF2-40B4-BE49-F238E27FC236}">
                <a16:creationId xmlns:a16="http://schemas.microsoft.com/office/drawing/2014/main" id="{307F6C4D-4039-46AA-9816-C31B5C742D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6806" y="5041002"/>
            <a:ext cx="759233" cy="1357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882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Transport</a:t>
            </a:r>
          </a:p>
        </p:txBody>
      </p:sp>
      <p:sp>
        <p:nvSpPr>
          <p:cNvPr id="74" name="AutoShape 71">
            <a:extLst>
              <a:ext uri="{FF2B5EF4-FFF2-40B4-BE49-F238E27FC236}">
                <a16:creationId xmlns:a16="http://schemas.microsoft.com/office/drawing/2014/main" id="{671D2990-E492-4C20-BF85-D5D474A6B1FB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498588" y="5541744"/>
            <a:ext cx="195849" cy="174281"/>
          </a:xfrm>
          <a:prstGeom prst="rightArrow">
            <a:avLst>
              <a:gd name="adj1" fmla="val 57250"/>
              <a:gd name="adj2" fmla="val 39511"/>
            </a:avLst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422" tIns="44713" rIns="89422" bIns="44713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72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75" name="Rectangle 70">
            <a:extLst>
              <a:ext uri="{FF2B5EF4-FFF2-40B4-BE49-F238E27FC236}">
                <a16:creationId xmlns:a16="http://schemas.microsoft.com/office/drawing/2014/main" id="{C8F5309D-C6C8-41EA-87F1-272AC19306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1922" y="1971916"/>
            <a:ext cx="332042" cy="1357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882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Time</a:t>
            </a:r>
          </a:p>
        </p:txBody>
      </p:sp>
      <p:sp>
        <p:nvSpPr>
          <p:cNvPr id="76" name="Rectangle 70">
            <a:extLst>
              <a:ext uri="{FF2B5EF4-FFF2-40B4-BE49-F238E27FC236}">
                <a16:creationId xmlns:a16="http://schemas.microsoft.com/office/drawing/2014/main" id="{81F81956-6FB9-4B39-8153-324D9CA249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42562" y="2726063"/>
            <a:ext cx="332042" cy="150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980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W.1</a:t>
            </a:r>
          </a:p>
        </p:txBody>
      </p:sp>
      <p:sp>
        <p:nvSpPr>
          <p:cNvPr id="77" name="Rectangle 70">
            <a:extLst>
              <a:ext uri="{FF2B5EF4-FFF2-40B4-BE49-F238E27FC236}">
                <a16:creationId xmlns:a16="http://schemas.microsoft.com/office/drawing/2014/main" id="{4CF0A74B-5D6F-45C4-B880-A83B430D2C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86100" y="4477993"/>
            <a:ext cx="332042" cy="150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980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W.2</a:t>
            </a:r>
          </a:p>
        </p:txBody>
      </p:sp>
      <p:grpSp>
        <p:nvGrpSpPr>
          <p:cNvPr id="78" name="Group 9">
            <a:extLst>
              <a:ext uri="{FF2B5EF4-FFF2-40B4-BE49-F238E27FC236}">
                <a16:creationId xmlns:a16="http://schemas.microsoft.com/office/drawing/2014/main" id="{8D6B56AB-25AD-4A2A-845F-6FF38F2A2838}"/>
              </a:ext>
            </a:extLst>
          </p:cNvPr>
          <p:cNvGrpSpPr>
            <a:grpSpLocks/>
          </p:cNvGrpSpPr>
          <p:nvPr/>
        </p:nvGrpSpPr>
        <p:grpSpPr bwMode="auto">
          <a:xfrm>
            <a:off x="4778398" y="2926437"/>
            <a:ext cx="5023710" cy="1219360"/>
            <a:chOff x="2043" y="769"/>
            <a:chExt cx="1681" cy="947"/>
          </a:xfrm>
        </p:grpSpPr>
        <p:sp>
          <p:nvSpPr>
            <p:cNvPr id="79" name="Rectangle 10">
              <a:extLst>
                <a:ext uri="{FF2B5EF4-FFF2-40B4-BE49-F238E27FC236}">
                  <a16:creationId xmlns:a16="http://schemas.microsoft.com/office/drawing/2014/main" id="{496F8393-3E96-428B-8A9A-8C21D4370E55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2043" y="904"/>
              <a:ext cx="1681" cy="81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83366"/>
              </a:solidFill>
              <a:miter lim="800000"/>
              <a:headEnd/>
              <a:tailEnd/>
            </a:ln>
            <a:effectLst/>
          </p:spPr>
          <p:txBody>
            <a:bodyPr wrap="none" anchor="b"/>
            <a:lstStyle/>
            <a:p>
              <a:pPr marL="168021" marR="0" lvl="0" indent="-168021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cs typeface="Arial"/>
                </a:rPr>
                <a:t>Creates credit note every Friday evening. </a:t>
              </a:r>
            </a:p>
            <a:p>
              <a:pPr marL="168021" marR="0" lvl="0" indent="-168021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cs typeface="Arial"/>
                </a:rPr>
                <a:t>It includes finalized transports from the week before. A transport is finalized when goods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cs typeface="Arial"/>
                </a:rPr>
                <a:t>     reached end-destination:</a:t>
              </a:r>
            </a:p>
            <a:p>
              <a:pPr marL="168021" marR="0" lvl="0" indent="-168021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cs typeface="Arial"/>
                </a:rPr>
                <a:t>For inbound (parts): Goods arrived at Scania. Including pre-collection leg</a:t>
              </a:r>
            </a:p>
            <a:p>
              <a:pPr marL="168021" marR="0" lvl="0" indent="-168021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cs typeface="Arial"/>
                </a:rPr>
                <a:t>For outbound (packaging): Goods arrived at supplier/packaging pool. Carrier sent delivered </a:t>
              </a:r>
            </a:p>
            <a:p>
              <a:pPr marL="168021" marR="0" lvl="0" indent="-168021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cs typeface="Arial"/>
                </a:rPr>
                <a:t>status</a:t>
              </a:r>
            </a:p>
          </p:txBody>
        </p:sp>
        <p:sp>
          <p:nvSpPr>
            <p:cNvPr id="80" name="Rectangle 11">
              <a:extLst>
                <a:ext uri="{FF2B5EF4-FFF2-40B4-BE49-F238E27FC236}">
                  <a16:creationId xmlns:a16="http://schemas.microsoft.com/office/drawing/2014/main" id="{8EB6685C-8A2D-4320-A08F-88D98B502DA2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2043" y="769"/>
              <a:ext cx="1681" cy="217"/>
            </a:xfrm>
            <a:prstGeom prst="rect">
              <a:avLst/>
            </a:prstGeom>
            <a:solidFill>
              <a:srgbClr val="083366"/>
            </a:solidFill>
            <a:ln w="19050" algn="ctr">
              <a:solidFill>
                <a:srgbClr val="0833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1" name="Rectangle 13">
              <a:extLst>
                <a:ext uri="{FF2B5EF4-FFF2-40B4-BE49-F238E27FC236}">
                  <a16:creationId xmlns:a16="http://schemas.microsoft.com/office/drawing/2014/main" id="{F4BF860B-9FC2-46E5-856D-0D39D865EC95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071" y="796"/>
              <a:ext cx="1575" cy="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defTabSz="87779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80"/>
                </a:buClr>
                <a:buSzTx/>
                <a:buFontTx/>
                <a:buNone/>
                <a:tabLst/>
                <a:defRPr/>
              </a:pPr>
              <a:r>
                <a:rPr kumimoji="0" lang="en-US" sz="1078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/>
                </a:rPr>
                <a:t>Final billing run</a:t>
              </a:r>
            </a:p>
          </p:txBody>
        </p:sp>
      </p:grpSp>
      <p:cxnSp>
        <p:nvCxnSpPr>
          <p:cNvPr id="86" name="Straight Arrow Connector 70">
            <a:extLst>
              <a:ext uri="{FF2B5EF4-FFF2-40B4-BE49-F238E27FC236}">
                <a16:creationId xmlns:a16="http://schemas.microsoft.com/office/drawing/2014/main" id="{F5180695-7502-4E36-8F1D-58FDE90692B8}"/>
              </a:ext>
            </a:extLst>
          </p:cNvPr>
          <p:cNvCxnSpPr/>
          <p:nvPr/>
        </p:nvCxnSpPr>
        <p:spPr bwMode="auto">
          <a:xfrm>
            <a:off x="2661399" y="5382736"/>
            <a:ext cx="477970" cy="14230"/>
          </a:xfrm>
          <a:prstGeom prst="straightConnector1">
            <a:avLst/>
          </a:prstGeom>
          <a:solidFill>
            <a:srgbClr val="B6B6B6"/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Rectangle 70">
            <a:extLst>
              <a:ext uri="{FF2B5EF4-FFF2-40B4-BE49-F238E27FC236}">
                <a16:creationId xmlns:a16="http://schemas.microsoft.com/office/drawing/2014/main" id="{7814747E-5B55-42D4-9EFF-CD812381ED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39505" y="5330696"/>
            <a:ext cx="792178" cy="3619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784" b="1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Billing run 1</a:t>
            </a:r>
          </a:p>
          <a:p>
            <a:pPr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784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Transports finished w. 1</a:t>
            </a:r>
          </a:p>
        </p:txBody>
      </p:sp>
      <p:sp>
        <p:nvSpPr>
          <p:cNvPr id="88" name="Flowchart: Document 72">
            <a:extLst>
              <a:ext uri="{FF2B5EF4-FFF2-40B4-BE49-F238E27FC236}">
                <a16:creationId xmlns:a16="http://schemas.microsoft.com/office/drawing/2014/main" id="{1BFD4E69-B901-47C3-B978-D0FD4D1D60FC}"/>
              </a:ext>
            </a:extLst>
          </p:cNvPr>
          <p:cNvSpPr/>
          <p:nvPr/>
        </p:nvSpPr>
        <p:spPr>
          <a:xfrm>
            <a:off x="3175394" y="5259626"/>
            <a:ext cx="444362" cy="549341"/>
          </a:xfrm>
          <a:prstGeom prst="flowChartDocument">
            <a:avLst/>
          </a:prstGeom>
          <a:pattFill prst="wdUpDiag">
            <a:fgClr>
              <a:srgbClr val="B6B6B6"/>
            </a:fgClr>
            <a:bgClr>
              <a:srgbClr val="FFFFFF"/>
            </a:bgClr>
          </a:pattFill>
          <a:ln w="9525" cap="flat" cmpd="sng" algn="ctr">
            <a:solidFill>
              <a:srgbClr val="B6B6B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7445" tIns="43723" rIns="87445" bIns="43723" rtlCol="0" anchor="t"/>
          <a:lstStyle/>
          <a:p>
            <a:pPr marL="0" marR="0" lvl="0" indent="0" algn="ctr" defTabSz="87438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88" b="1" i="0" u="none" strike="noStrike" kern="0" cap="none" spc="0" normalizeH="0" baseline="0" noProof="0" dirty="0" err="1">
                <a:ln>
                  <a:noFill/>
                </a:ln>
                <a:solidFill>
                  <a:srgbClr val="05143F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Invoice</a:t>
            </a:r>
            <a:endParaRPr kumimoji="0" lang="en-GB" sz="588" b="1" i="0" u="none" strike="noStrike" kern="0" cap="none" spc="0" normalizeH="0" baseline="0" noProof="0" dirty="0">
              <a:ln>
                <a:noFill/>
              </a:ln>
              <a:solidFill>
                <a:srgbClr val="05143F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0" name="Rectangle 14">
            <a:extLst>
              <a:ext uri="{FF2B5EF4-FFF2-40B4-BE49-F238E27FC236}">
                <a16:creationId xmlns:a16="http://schemas.microsoft.com/office/drawing/2014/main" id="{665F6B12-309D-49D9-8CB9-DC5B15115E43}"/>
              </a:ext>
            </a:extLst>
          </p:cNvPr>
          <p:cNvSpPr/>
          <p:nvPr/>
        </p:nvSpPr>
        <p:spPr>
          <a:xfrm>
            <a:off x="2802828" y="2228024"/>
            <a:ext cx="101410" cy="1517630"/>
          </a:xfrm>
          <a:prstGeom prst="rect">
            <a:avLst/>
          </a:prstGeom>
          <a:pattFill prst="wdUpDiag">
            <a:fgClr>
              <a:srgbClr val="B6B6B6"/>
            </a:fgClr>
            <a:bgClr>
              <a:srgbClr val="FFFFFF"/>
            </a:bgClr>
          </a:pattFill>
          <a:ln w="9525" cap="flat" cmpd="sng" algn="ctr">
            <a:solidFill>
              <a:srgbClr val="B6B6B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7445" tIns="43723" rIns="87445" bIns="43723" rtlCol="0" anchor="ctr"/>
          <a:lstStyle/>
          <a:p>
            <a:pPr marL="0" marR="0" lvl="0" indent="0" algn="ctr" defTabSz="87438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80" b="1" i="0" u="none" strike="noStrike" kern="0" cap="none" spc="0" normalizeH="0" baseline="0" noProof="0" dirty="0">
              <a:ln>
                <a:noFill/>
              </a:ln>
              <a:solidFill>
                <a:srgbClr val="05143F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91" name="Straight Connector 79">
            <a:extLst>
              <a:ext uri="{FF2B5EF4-FFF2-40B4-BE49-F238E27FC236}">
                <a16:creationId xmlns:a16="http://schemas.microsoft.com/office/drawing/2014/main" id="{8B27C0EC-33F8-47E6-8D23-F2E876035558}"/>
              </a:ext>
            </a:extLst>
          </p:cNvPr>
          <p:cNvCxnSpPr/>
          <p:nvPr/>
        </p:nvCxnSpPr>
        <p:spPr bwMode="auto">
          <a:xfrm>
            <a:off x="2569680" y="2485736"/>
            <a:ext cx="153394" cy="0"/>
          </a:xfrm>
          <a:prstGeom prst="line">
            <a:avLst/>
          </a:prstGeom>
          <a:solidFill>
            <a:srgbClr val="B6B6B6"/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80">
            <a:extLst>
              <a:ext uri="{FF2B5EF4-FFF2-40B4-BE49-F238E27FC236}">
                <a16:creationId xmlns:a16="http://schemas.microsoft.com/office/drawing/2014/main" id="{F61CA41E-7F9B-4E24-94AA-A4D0C98F365E}"/>
              </a:ext>
            </a:extLst>
          </p:cNvPr>
          <p:cNvCxnSpPr/>
          <p:nvPr/>
        </p:nvCxnSpPr>
        <p:spPr bwMode="auto">
          <a:xfrm>
            <a:off x="2569680" y="2773914"/>
            <a:ext cx="153394" cy="0"/>
          </a:xfrm>
          <a:prstGeom prst="line">
            <a:avLst/>
          </a:prstGeom>
          <a:solidFill>
            <a:srgbClr val="B6B6B6"/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84">
            <a:extLst>
              <a:ext uri="{FF2B5EF4-FFF2-40B4-BE49-F238E27FC236}">
                <a16:creationId xmlns:a16="http://schemas.microsoft.com/office/drawing/2014/main" id="{8ED80582-1DBA-45EA-93A3-B6B1A6D5F9E6}"/>
              </a:ext>
            </a:extLst>
          </p:cNvPr>
          <p:cNvCxnSpPr/>
          <p:nvPr/>
        </p:nvCxnSpPr>
        <p:spPr bwMode="auto">
          <a:xfrm>
            <a:off x="2569680" y="2236807"/>
            <a:ext cx="153394" cy="0"/>
          </a:xfrm>
          <a:prstGeom prst="line">
            <a:avLst/>
          </a:prstGeom>
          <a:solidFill>
            <a:srgbClr val="B6B6B6"/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Rectangle 70">
            <a:extLst>
              <a:ext uri="{FF2B5EF4-FFF2-40B4-BE49-F238E27FC236}">
                <a16:creationId xmlns:a16="http://schemas.microsoft.com/office/drawing/2014/main" id="{DD25B785-A5A7-4CFF-8ED6-2AE4145E25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3747" y="2266894"/>
            <a:ext cx="105834" cy="13573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980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M</a:t>
            </a:r>
          </a:p>
          <a:p>
            <a:pPr algn="ctr"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980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 T</a:t>
            </a:r>
          </a:p>
          <a:p>
            <a:pPr algn="ctr"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980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 W</a:t>
            </a:r>
          </a:p>
          <a:p>
            <a:pPr algn="ctr"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980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 T</a:t>
            </a:r>
          </a:p>
          <a:p>
            <a:pPr algn="ctr"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980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 F</a:t>
            </a:r>
          </a:p>
        </p:txBody>
      </p:sp>
      <p:cxnSp>
        <p:nvCxnSpPr>
          <p:cNvPr id="95" name="Straight Connector 88">
            <a:extLst>
              <a:ext uri="{FF2B5EF4-FFF2-40B4-BE49-F238E27FC236}">
                <a16:creationId xmlns:a16="http://schemas.microsoft.com/office/drawing/2014/main" id="{7AF75046-5A6F-4DB0-AB89-D2C8AB5FF13B}"/>
              </a:ext>
            </a:extLst>
          </p:cNvPr>
          <p:cNvCxnSpPr/>
          <p:nvPr/>
        </p:nvCxnSpPr>
        <p:spPr bwMode="auto">
          <a:xfrm flipV="1">
            <a:off x="2526665" y="3750229"/>
            <a:ext cx="289027" cy="126"/>
          </a:xfrm>
          <a:prstGeom prst="line">
            <a:avLst/>
          </a:prstGeom>
          <a:solidFill>
            <a:srgbClr val="B6B6B6"/>
          </a:solidFill>
          <a:ln w="19050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0">
            <a:extLst>
              <a:ext uri="{FF2B5EF4-FFF2-40B4-BE49-F238E27FC236}">
                <a16:creationId xmlns:a16="http://schemas.microsoft.com/office/drawing/2014/main" id="{9DEA1FC7-DE86-41D2-9E5E-2B04022DB2B6}"/>
              </a:ext>
            </a:extLst>
          </p:cNvPr>
          <p:cNvCxnSpPr/>
          <p:nvPr/>
        </p:nvCxnSpPr>
        <p:spPr bwMode="auto">
          <a:xfrm>
            <a:off x="2583180" y="3101228"/>
            <a:ext cx="153394" cy="0"/>
          </a:xfrm>
          <a:prstGeom prst="line">
            <a:avLst/>
          </a:prstGeom>
          <a:solidFill>
            <a:srgbClr val="B6B6B6"/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1">
            <a:extLst>
              <a:ext uri="{FF2B5EF4-FFF2-40B4-BE49-F238E27FC236}">
                <a16:creationId xmlns:a16="http://schemas.microsoft.com/office/drawing/2014/main" id="{E8F51984-B804-44E1-B409-52A8F1F34BB3}"/>
              </a:ext>
            </a:extLst>
          </p:cNvPr>
          <p:cNvCxnSpPr/>
          <p:nvPr/>
        </p:nvCxnSpPr>
        <p:spPr bwMode="auto">
          <a:xfrm>
            <a:off x="2583180" y="3423876"/>
            <a:ext cx="153394" cy="0"/>
          </a:xfrm>
          <a:prstGeom prst="line">
            <a:avLst/>
          </a:prstGeom>
          <a:solidFill>
            <a:srgbClr val="B6B6B6"/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348821B-F9EC-446B-BD06-A71552F4B643}"/>
              </a:ext>
            </a:extLst>
          </p:cNvPr>
          <p:cNvCxnSpPr/>
          <p:nvPr/>
        </p:nvCxnSpPr>
        <p:spPr bwMode="auto">
          <a:xfrm>
            <a:off x="2595287" y="4145797"/>
            <a:ext cx="153394" cy="0"/>
          </a:xfrm>
          <a:prstGeom prst="line">
            <a:avLst/>
          </a:prstGeom>
          <a:solidFill>
            <a:srgbClr val="B6B6B6"/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9">
            <a:extLst>
              <a:ext uri="{FF2B5EF4-FFF2-40B4-BE49-F238E27FC236}">
                <a16:creationId xmlns:a16="http://schemas.microsoft.com/office/drawing/2014/main" id="{77060E2E-1275-401E-A9D0-1154587F866B}"/>
              </a:ext>
            </a:extLst>
          </p:cNvPr>
          <p:cNvCxnSpPr/>
          <p:nvPr/>
        </p:nvCxnSpPr>
        <p:spPr bwMode="auto">
          <a:xfrm>
            <a:off x="2595287" y="4463657"/>
            <a:ext cx="153394" cy="0"/>
          </a:xfrm>
          <a:prstGeom prst="line">
            <a:avLst/>
          </a:prstGeom>
          <a:solidFill>
            <a:srgbClr val="B6B6B6"/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Rectangle 70">
            <a:extLst>
              <a:ext uri="{FF2B5EF4-FFF2-40B4-BE49-F238E27FC236}">
                <a16:creationId xmlns:a16="http://schemas.microsoft.com/office/drawing/2014/main" id="{9E25AC9C-0162-440B-8E3E-121028D464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9773" y="3918081"/>
            <a:ext cx="105834" cy="13573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980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M</a:t>
            </a:r>
          </a:p>
          <a:p>
            <a:pPr algn="ctr"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980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 T</a:t>
            </a:r>
          </a:p>
          <a:p>
            <a:pPr algn="ctr"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980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 W</a:t>
            </a:r>
          </a:p>
          <a:p>
            <a:pPr algn="ctr"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980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 T</a:t>
            </a:r>
          </a:p>
          <a:p>
            <a:pPr algn="ctr" defTabSz="858507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</a:pPr>
            <a:r>
              <a:rPr lang="en-US" sz="980" dirty="0">
                <a:solidFill>
                  <a:srgbClr val="000080">
                    <a:lumMod val="50000"/>
                  </a:srgbClr>
                </a:solidFill>
                <a:latin typeface="Arial" charset="0"/>
                <a:cs typeface="Arial"/>
              </a:rPr>
              <a:t> F</a:t>
            </a:r>
          </a:p>
        </p:txBody>
      </p:sp>
      <p:cxnSp>
        <p:nvCxnSpPr>
          <p:cNvPr id="101" name="Straight Connector 101">
            <a:extLst>
              <a:ext uri="{FF2B5EF4-FFF2-40B4-BE49-F238E27FC236}">
                <a16:creationId xmlns:a16="http://schemas.microsoft.com/office/drawing/2014/main" id="{E6DDB676-AEA9-430D-827C-BE945CEF918B}"/>
              </a:ext>
            </a:extLst>
          </p:cNvPr>
          <p:cNvCxnSpPr/>
          <p:nvPr/>
        </p:nvCxnSpPr>
        <p:spPr bwMode="auto">
          <a:xfrm flipV="1">
            <a:off x="2534733" y="5401542"/>
            <a:ext cx="289027" cy="126"/>
          </a:xfrm>
          <a:prstGeom prst="line">
            <a:avLst/>
          </a:prstGeom>
          <a:solidFill>
            <a:srgbClr val="B6B6B6"/>
          </a:solidFill>
          <a:ln w="19050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3">
            <a:extLst>
              <a:ext uri="{FF2B5EF4-FFF2-40B4-BE49-F238E27FC236}">
                <a16:creationId xmlns:a16="http://schemas.microsoft.com/office/drawing/2014/main" id="{35545A3F-4FF7-4894-8F23-2AB10F8CEA1C}"/>
              </a:ext>
            </a:extLst>
          </p:cNvPr>
          <p:cNvCxnSpPr/>
          <p:nvPr/>
        </p:nvCxnSpPr>
        <p:spPr bwMode="auto">
          <a:xfrm>
            <a:off x="2591248" y="4761162"/>
            <a:ext cx="153394" cy="0"/>
          </a:xfrm>
          <a:prstGeom prst="line">
            <a:avLst/>
          </a:prstGeom>
          <a:solidFill>
            <a:srgbClr val="B6B6B6"/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5">
            <a:extLst>
              <a:ext uri="{FF2B5EF4-FFF2-40B4-BE49-F238E27FC236}">
                <a16:creationId xmlns:a16="http://schemas.microsoft.com/office/drawing/2014/main" id="{93D906A5-0599-4F80-A19B-0331B0A358F9}"/>
              </a:ext>
            </a:extLst>
          </p:cNvPr>
          <p:cNvCxnSpPr/>
          <p:nvPr/>
        </p:nvCxnSpPr>
        <p:spPr bwMode="auto">
          <a:xfrm>
            <a:off x="2591248" y="5079017"/>
            <a:ext cx="153394" cy="0"/>
          </a:xfrm>
          <a:prstGeom prst="line">
            <a:avLst/>
          </a:prstGeom>
          <a:solidFill>
            <a:srgbClr val="B6B6B6"/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2994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A630E94-4202-42EB-9012-D991ACCE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Search</a:t>
            </a:r>
            <a:r>
              <a:rPr lang="sv-SE" dirty="0"/>
              <a:t> for </a:t>
            </a:r>
            <a:r>
              <a:rPr lang="sv-SE" dirty="0" err="1"/>
              <a:t>loads</a:t>
            </a:r>
            <a:r>
              <a:rPr lang="sv-SE" dirty="0"/>
              <a:t> in </a:t>
            </a:r>
            <a:r>
              <a:rPr lang="sv-SE" dirty="0" err="1"/>
              <a:t>Freightcost</a:t>
            </a:r>
            <a:r>
              <a:rPr lang="sv-SE" dirty="0"/>
              <a:t> </a:t>
            </a:r>
            <a:r>
              <a:rPr lang="sv-SE" dirty="0" err="1"/>
              <a:t>tab</a:t>
            </a:r>
            <a:endParaRPr lang="sv-SE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2E8D0E-5BC1-48E9-AF20-534AC71C4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ts val="600"/>
              </a:spcBef>
              <a:buClrTx/>
              <a:buNone/>
            </a:pPr>
            <a:r>
              <a:rPr lang="en-US" sz="1800" dirty="0">
                <a:solidFill>
                  <a:srgbClr val="009EE0"/>
                </a:solidFill>
                <a:latin typeface="Arial"/>
              </a:rPr>
              <a:t>To view cost for the shipments and transports, the user must have appropriate rights to use the FM functions.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AutoNum type="arabicPeriod"/>
            </a:pPr>
            <a:r>
              <a:rPr lang="en-US" sz="1200" dirty="0">
                <a:solidFill>
                  <a:srgbClr val="4D4D4D"/>
                </a:solidFill>
                <a:latin typeface="Arial"/>
              </a:rPr>
              <a:t>Open selection of billing cases.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AutoNum type="arabicPeriod"/>
            </a:pPr>
            <a:r>
              <a:rPr lang="de-DE" sz="1200" dirty="0">
                <a:solidFill>
                  <a:srgbClr val="4D4D4D"/>
                </a:solidFill>
                <a:latin typeface="Arial"/>
              </a:rPr>
              <a:t>Enter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the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appropriate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filter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criteria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to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search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for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the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relevant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shipments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and transports.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AutoNum type="arabicPeriod"/>
            </a:pPr>
            <a:r>
              <a:rPr lang="de-DE" sz="1200" dirty="0">
                <a:solidFill>
                  <a:srgbClr val="4D4D4D"/>
                </a:solidFill>
                <a:latin typeface="Arial"/>
              </a:rPr>
              <a:t>Execute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selection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of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billing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cases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88C2594-3AD7-41F3-9140-5269CAC8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2019-01-28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88CDB00-773A-4C0B-B684-965C07EC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Quick guide </a:t>
            </a:r>
            <a:r>
              <a:rPr lang="en-US" dirty="0" err="1"/>
              <a:t>selfbilling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44BCAD0-8EA9-4BC5-BE08-81E9D849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5C71769-AA69-451B-A1F2-98A96B52E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195" y="1457988"/>
            <a:ext cx="6010141" cy="48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5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73AD36E-B74D-4C6F-9F29-CBE4BE99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Result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loads</a:t>
            </a:r>
            <a:r>
              <a:rPr lang="sv-SE" dirty="0"/>
              <a:t> in </a:t>
            </a:r>
            <a:r>
              <a:rPr lang="sv-SE" dirty="0" err="1"/>
              <a:t>Freightcost</a:t>
            </a:r>
            <a:r>
              <a:rPr lang="sv-SE" dirty="0"/>
              <a:t> </a:t>
            </a:r>
            <a:r>
              <a:rPr lang="sv-SE" dirty="0" err="1"/>
              <a:t>tab</a:t>
            </a:r>
            <a:endParaRPr lang="sv-SE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3EDD6E9-6886-4A2F-A54D-0FE88704C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ts val="600"/>
              </a:spcBef>
              <a:buClr>
                <a:srgbClr val="006AB2"/>
              </a:buClr>
              <a:buNone/>
            </a:pPr>
            <a:r>
              <a:rPr lang="en-US" sz="1800" dirty="0">
                <a:solidFill>
                  <a:srgbClr val="009EE0"/>
                </a:solidFill>
                <a:latin typeface="Arial"/>
              </a:rPr>
              <a:t>Result of the selection are shown in the overview of billing cases.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AutoNum type="arabicPeriod"/>
            </a:pPr>
            <a:r>
              <a:rPr lang="en-US" sz="1200" dirty="0">
                <a:solidFill>
                  <a:srgbClr val="4D4D4D"/>
                </a:solidFill>
                <a:latin typeface="Arial"/>
              </a:rPr>
              <a:t>Total calculated and accepted costs are shown for each billing case.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AutoNum type="arabicPeriod"/>
            </a:pPr>
            <a:r>
              <a:rPr lang="en-US" sz="1200" dirty="0">
                <a:solidFill>
                  <a:srgbClr val="4D4D4D"/>
                </a:solidFill>
                <a:latin typeface="Arial"/>
              </a:rPr>
              <a:t>Open cost details for a single billing case by clicking on the hyperlinked order number.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AutoNum type="arabicPeriod"/>
            </a:pPr>
            <a:r>
              <a:rPr lang="de-DE" sz="1200" dirty="0" err="1">
                <a:solidFill>
                  <a:srgbClr val="4D4D4D"/>
                </a:solidFill>
                <a:latin typeface="Arial"/>
              </a:rPr>
              <a:t>Alternatively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, open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the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rating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unit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detail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,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depending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on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the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actual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case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.</a:t>
            </a:r>
            <a:r>
              <a:rPr lang="en-US" sz="1200" dirty="0">
                <a:solidFill>
                  <a:srgbClr val="4D4D4D"/>
                </a:solidFill>
                <a:latin typeface="Arial"/>
              </a:rPr>
              <a:t> 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AutoNum type="arabicPeriod"/>
            </a:pPr>
            <a:r>
              <a:rPr lang="de-DE" sz="1200" dirty="0">
                <a:solidFill>
                  <a:srgbClr val="4D4D4D"/>
                </a:solidFill>
                <a:latin typeface="Arial"/>
              </a:rPr>
              <a:t>Billing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case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4D4D4D"/>
                </a:solidFill>
                <a:latin typeface="Arial"/>
              </a:rPr>
              <a:t>status</a:t>
            </a:r>
            <a:r>
              <a:rPr lang="de-DE" sz="1200" dirty="0">
                <a:solidFill>
                  <a:srgbClr val="4D4D4D"/>
                </a:solidFill>
                <a:latin typeface="Arial"/>
              </a:rPr>
              <a:t>.</a:t>
            </a:r>
            <a:endParaRPr lang="en-US" sz="1200" dirty="0">
              <a:solidFill>
                <a:srgbClr val="4D4D4D"/>
              </a:solidFill>
              <a:latin typeface="Arial"/>
            </a:endParaRPr>
          </a:p>
          <a:p>
            <a:endParaRPr lang="sv-SE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8C1F583-6DDD-4E69-A4B7-ADDD11CD0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336" y="1787096"/>
            <a:ext cx="6827522" cy="2976493"/>
          </a:xfrm>
          <a:prstGeom prst="rect">
            <a:avLst/>
          </a:prstGeom>
        </p:spPr>
      </p:pic>
      <p:sp>
        <p:nvSpPr>
          <p:cNvPr id="22" name="Platshållare för datum 2">
            <a:extLst>
              <a:ext uri="{FF2B5EF4-FFF2-40B4-BE49-F238E27FC236}">
                <a16:creationId xmlns:a16="http://schemas.microsoft.com/office/drawing/2014/main" id="{22E2D817-8C19-45C9-A809-5872B91D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6396945"/>
            <a:ext cx="1044000" cy="213783"/>
          </a:xfrm>
        </p:spPr>
        <p:txBody>
          <a:bodyPr/>
          <a:lstStyle/>
          <a:p>
            <a:r>
              <a:rPr lang="sv-SE"/>
              <a:t>2019-01-28</a:t>
            </a:r>
            <a:endParaRPr lang="en-US" dirty="0"/>
          </a:p>
        </p:txBody>
      </p:sp>
      <p:sp>
        <p:nvSpPr>
          <p:cNvPr id="23" name="Platshållare för sidfot 3">
            <a:extLst>
              <a:ext uri="{FF2B5EF4-FFF2-40B4-BE49-F238E27FC236}">
                <a16:creationId xmlns:a16="http://schemas.microsoft.com/office/drawing/2014/main" id="{2FC96726-F5F4-4F4E-B550-AD98C538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2096" y="6396945"/>
            <a:ext cx="6593660" cy="213783"/>
          </a:xfrm>
        </p:spPr>
        <p:txBody>
          <a:bodyPr/>
          <a:lstStyle/>
          <a:p>
            <a:r>
              <a:rPr lang="en-US" dirty="0"/>
              <a:t>Quick guide </a:t>
            </a:r>
            <a:r>
              <a:rPr lang="en-US" dirty="0" err="1"/>
              <a:t>selfbilling</a:t>
            </a:r>
            <a:endParaRPr lang="en-US" dirty="0"/>
          </a:p>
        </p:txBody>
      </p:sp>
      <p:sp>
        <p:nvSpPr>
          <p:cNvPr id="24" name="Platshållare för bildnummer 4">
            <a:extLst>
              <a:ext uri="{FF2B5EF4-FFF2-40B4-BE49-F238E27FC236}">
                <a16:creationId xmlns:a16="http://schemas.microsoft.com/office/drawing/2014/main" id="{FE38609F-2190-4A5D-A1FA-C141C83D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9226" y="6396945"/>
            <a:ext cx="506835" cy="213783"/>
          </a:xfrm>
        </p:spPr>
        <p:txBody>
          <a:bodyPr/>
          <a:lstStyle/>
          <a:p>
            <a:fld id="{0183C6E6-4335-4428-AB21-BBACF8148F3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5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4DAB352D-E2E8-4734-8E44-607F1CDB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Print PDF </a:t>
            </a:r>
            <a:r>
              <a:rPr lang="sv-SE" dirty="0" err="1"/>
              <a:t>invoices</a:t>
            </a:r>
            <a:r>
              <a:rPr lang="sv-SE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18C7F34-7618-4520-94ED-9A0234B9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70" y="5207850"/>
            <a:ext cx="3487103" cy="111827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dirty="0" err="1"/>
              <a:t>Click</a:t>
            </a:r>
            <a:r>
              <a:rPr lang="sv-SE" dirty="0"/>
              <a:t> on </a:t>
            </a:r>
            <a:r>
              <a:rPr lang="sv-SE" dirty="0" err="1"/>
              <a:t>Freightcosts</a:t>
            </a: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the ”selection of bills” icon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FCB2FA0-F8D1-4A4A-8CD3-D9D14924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2019-01-28</a:t>
            </a:r>
            <a:endParaRPr lang="en-US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ABCBECA4-5E2F-4F11-BCB6-1E642E8A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Quick guide </a:t>
            </a:r>
            <a:r>
              <a:rPr lang="en-US" dirty="0" err="1"/>
              <a:t>selfbilling</a:t>
            </a:r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B764751-58B7-4A39-8B79-37CA8879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5</a:t>
            </a:fld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025D822-F479-4A1E-AA33-FF7437BEE5D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8163" y="5202142"/>
            <a:ext cx="3487103" cy="1118274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sv-SE" dirty="0" err="1"/>
              <a:t>Fill</a:t>
            </a:r>
            <a:r>
              <a:rPr lang="sv-SE" dirty="0"/>
              <a:t> in ”</a:t>
            </a:r>
            <a:r>
              <a:rPr lang="sv-SE" dirty="0" err="1"/>
              <a:t>Internal</a:t>
            </a:r>
            <a:r>
              <a:rPr lang="sv-SE" dirty="0"/>
              <a:t> bill no.”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Click the ”execute selection” icon</a:t>
            </a:r>
            <a:endParaRPr lang="sv-SE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90901F1-FEBA-4218-864F-0E1A12BE0B4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88958" y="5202142"/>
            <a:ext cx="3487103" cy="1118274"/>
          </a:xfrm>
        </p:spPr>
        <p:txBody>
          <a:bodyPr/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/>
              <a:t>Click the ”show bill” icon</a:t>
            </a:r>
            <a:endParaRPr lang="sv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2ED4E7-1601-4743-A8B1-1316218E1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7" y="1497874"/>
            <a:ext cx="4439154" cy="3627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973A6D-2395-451E-94E1-893018DCD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923" y="1500135"/>
            <a:ext cx="5424995" cy="20891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1DD78C-7736-4E77-A689-D33795EE8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924" y="3676543"/>
            <a:ext cx="5424994" cy="1449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392BDC-F683-4057-99E9-7490A9D1A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648" y="5749476"/>
            <a:ext cx="350689" cy="3021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1BAD61-87CA-415D-9C22-C6B8E7949E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923" y="5761279"/>
            <a:ext cx="290185" cy="2903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AC652A-5CC6-4246-B7E5-3408E79D46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0002" y="5166152"/>
            <a:ext cx="298447" cy="25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71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51F9F-1769-49DE-A605-E00D71B0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2019-01-28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A03A3-1964-488A-89CF-233FC25F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Quick guide </a:t>
            </a:r>
            <a:r>
              <a:rPr lang="en-US" dirty="0" err="1"/>
              <a:t>selfbilling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5A6FA-8D51-4B26-BF15-018141F4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10155B5-63D5-4160-AF92-3423CEDF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information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FE8B00-0320-45C2-9E5D-F7BB76D01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927062"/>
              </p:ext>
            </p:extLst>
          </p:nvPr>
        </p:nvGraphicFramePr>
        <p:xfrm>
          <a:off x="548021" y="2046571"/>
          <a:ext cx="11095957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664">
                  <a:extLst>
                    <a:ext uri="{9D8B030D-6E8A-4147-A177-3AD203B41FA5}">
                      <a16:colId xmlns:a16="http://schemas.microsoft.com/office/drawing/2014/main" val="3097723365"/>
                    </a:ext>
                  </a:extLst>
                </a:gridCol>
                <a:gridCol w="3416969">
                  <a:extLst>
                    <a:ext uri="{9D8B030D-6E8A-4147-A177-3AD203B41FA5}">
                      <a16:colId xmlns:a16="http://schemas.microsoft.com/office/drawing/2014/main" val="802363373"/>
                    </a:ext>
                  </a:extLst>
                </a:gridCol>
                <a:gridCol w="5299324">
                  <a:extLst>
                    <a:ext uri="{9D8B030D-6E8A-4147-A177-3AD203B41FA5}">
                      <a16:colId xmlns:a16="http://schemas.microsoft.com/office/drawing/2014/main" val="469079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Pick-up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Transport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Contact 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2116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dirty="0"/>
                        <a:t>SE, NO, DK, FI, PL, EE, LV, 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2"/>
                        </a:rPr>
                        <a:t>inbound.transport-nordic@scania.com</a:t>
                      </a:r>
                      <a:r>
                        <a:rPr lang="en-US" sz="1800" dirty="0"/>
                        <a:t> 	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18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Packaging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3"/>
                        </a:rPr>
                        <a:t>packaging.transports-nordic@scania.com</a:t>
                      </a:r>
                      <a:r>
                        <a:rPr lang="en-US" sz="1800" dirty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94828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dirty="0"/>
                        <a:t>NL, BE, DE, GB, IE, FR, ES, PT, LU, IT, AT, CH, CZ, HU, RO, 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4"/>
                        </a:rPr>
                        <a:t>inbound.transport-europe@scania.com</a:t>
                      </a:r>
                      <a:r>
                        <a:rPr lang="en-US" sz="1800" dirty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0189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Packaging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5"/>
                        </a:rPr>
                        <a:t>packaging.transports-europe@scania.com</a:t>
                      </a:r>
                      <a:r>
                        <a:rPr lang="en-US" sz="1800" dirty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36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Components (all flows between Scania Production Units)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6"/>
                        </a:rPr>
                        <a:t>component.planning@scania.com</a:t>
                      </a:r>
                      <a:r>
                        <a:rPr lang="en-US" sz="1800" dirty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747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033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VERSIONTEXTBOX" val="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5Gr_LOq0.xm4Mtiqz8A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HH_qri2kiEZUTtE8TU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PAnWxh5U6u8V6rIK.ZzQ"/>
</p:tagLst>
</file>

<file path=ppt/theme/theme1.xml><?xml version="1.0" encoding="utf-8"?>
<a:theme xmlns:a="http://schemas.openxmlformats.org/drawingml/2006/main" name="Scania">
  <a:themeElements>
    <a:clrScheme name="Scania">
      <a:dk1>
        <a:sysClr val="windowText" lastClr="000000"/>
      </a:dk1>
      <a:lt1>
        <a:sysClr val="window" lastClr="FFFFFF"/>
      </a:lt1>
      <a:dk2>
        <a:srgbClr val="D6001C"/>
      </a:dk2>
      <a:lt2>
        <a:srgbClr val="CEB888"/>
      </a:lt2>
      <a:accent1>
        <a:srgbClr val="041E42"/>
      </a:accent1>
      <a:accent2>
        <a:srgbClr val="97999B"/>
      </a:accent2>
      <a:accent3>
        <a:srgbClr val="C8C9C7"/>
      </a:accent3>
      <a:accent4>
        <a:srgbClr val="E3520C"/>
      </a:accent4>
      <a:accent5>
        <a:srgbClr val="94A596"/>
      </a:accent5>
      <a:accent6>
        <a:srgbClr val="2C5234"/>
      </a:accent6>
      <a:hlink>
        <a:srgbClr val="281E42"/>
      </a:hlink>
      <a:folHlink>
        <a:srgbClr val="281E42"/>
      </a:folHlink>
    </a:clrScheme>
    <a:fontScheme name="Nordea">
      <a:majorFont>
        <a:latin typeface="Scania Office Headline Bold"/>
        <a:ea typeface=""/>
        <a:cs typeface=""/>
      </a:majorFont>
      <a:minorFont>
        <a:latin typeface="Scani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12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ania16_9 - Scania Sans" id="{B6C047AE-0590-4D09-84F4-3230DFAF2DDA}" vid="{1D15E9BF-811A-4245-811C-DCA9240947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3650</TotalTime>
  <Words>388</Words>
  <Application>Microsoft Office PowerPoint</Application>
  <PresentationFormat>Widescreen</PresentationFormat>
  <Paragraphs>83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Scania Office</vt:lpstr>
      <vt:lpstr>Scania Office Bold</vt:lpstr>
      <vt:lpstr>Scania Office Headline</vt:lpstr>
      <vt:lpstr>Scania Office Headline Bold</vt:lpstr>
      <vt:lpstr>Scania</vt:lpstr>
      <vt:lpstr>Quick guide Selfbilling</vt:lpstr>
      <vt:lpstr>Invoicing process</vt:lpstr>
      <vt:lpstr>Search for loads in Freightcost tab</vt:lpstr>
      <vt:lpstr>Result of loads in Freightcost tab</vt:lpstr>
      <vt:lpstr>Print PDF invoices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</dc:creator>
  <cp:lastModifiedBy>Holmén Karin</cp:lastModifiedBy>
  <cp:revision>125</cp:revision>
  <dcterms:created xsi:type="dcterms:W3CDTF">2016-06-16T12:38:47Z</dcterms:created>
  <dcterms:modified xsi:type="dcterms:W3CDTF">2019-02-26T11:20:48Z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f2ec83-e677-438d-afb7-4c7c0dbc872b_Enabled">
    <vt:lpwstr>True</vt:lpwstr>
  </property>
  <property fmtid="{D5CDD505-2E9C-101B-9397-08002B2CF9AE}" pid="3" name="MSIP_Label_a7f2ec83-e677-438d-afb7-4c7c0dbc872b_SiteId">
    <vt:lpwstr>3bc062e4-ac9d-4c17-b4dd-3aad637ff1ac</vt:lpwstr>
  </property>
  <property fmtid="{D5CDD505-2E9C-101B-9397-08002B2CF9AE}" pid="4" name="MSIP_Label_a7f2ec83-e677-438d-afb7-4c7c0dbc872b_Owner">
    <vt:lpwstr>Sven.Coenen@scania.com</vt:lpwstr>
  </property>
  <property fmtid="{D5CDD505-2E9C-101B-9397-08002B2CF9AE}" pid="5" name="MSIP_Label_a7f2ec83-e677-438d-afb7-4c7c0dbc872b_SetDate">
    <vt:lpwstr>2019-01-15T09:53:07.2715374Z</vt:lpwstr>
  </property>
  <property fmtid="{D5CDD505-2E9C-101B-9397-08002B2CF9AE}" pid="6" name="MSIP_Label_a7f2ec83-e677-438d-afb7-4c7c0dbc872b_Name">
    <vt:lpwstr>Internal</vt:lpwstr>
  </property>
  <property fmtid="{D5CDD505-2E9C-101B-9397-08002B2CF9AE}" pid="7" name="MSIP_Label_a7f2ec83-e677-438d-afb7-4c7c0dbc872b_Application">
    <vt:lpwstr>Microsoft Azure Information Protection</vt:lpwstr>
  </property>
  <property fmtid="{D5CDD505-2E9C-101B-9397-08002B2CF9AE}" pid="8" name="MSIP_Label_a7f2ec83-e677-438d-afb7-4c7c0dbc872b_Extended_MSFT_Method">
    <vt:lpwstr>Automatic</vt:lpwstr>
  </property>
  <property fmtid="{D5CDD505-2E9C-101B-9397-08002B2CF9AE}" pid="9" name="Sensitivity">
    <vt:lpwstr>Internal</vt:lpwstr>
  </property>
</Properties>
</file>